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charts/chart4.xml" ContentType="application/vnd.openxmlformats-officedocument.drawingml.chart+xml"/>
  <Override PartName="/ppt/charts/chart5.xml" ContentType="application/vnd.openxmlformats-officedocument.drawingml.chart+xml"/>
  <Override PartName="/ppt/charts/chart6.xml" ContentType="application/vnd.openxmlformats-officedocument.drawingml.chart+xml"/>
  <Override PartName="/ppt/charts/chart7.xml" ContentType="application/vnd.openxmlformats-officedocument.drawingml.chart+xml"/>
  <Override PartName="/ppt/charts/chart8.xml" ContentType="application/vnd.openxmlformats-officedocument.drawingml.chart+xml"/>
  <Override PartName="/ppt/notesSlides/notesSlide4.xml" ContentType="application/vnd.openxmlformats-officedocument.presentationml.notesSlide+xml"/>
  <Override PartName="/ppt/charts/chart9.xml" ContentType="application/vnd.openxmlformats-officedocument.drawingml.chart+xml"/>
  <Override PartName="/ppt/notesSlides/notesSlide5.xml" ContentType="application/vnd.openxmlformats-officedocument.presentationml.notesSlide+xml"/>
  <Override PartName="/ppt/charts/chart10.xml" ContentType="application/vnd.openxmlformats-officedocument.drawingml.chart+xml"/>
  <Override PartName="/ppt/charts/chart11.xml" ContentType="application/vnd.openxmlformats-officedocument.drawingml.chart+xml"/>
  <Override PartName="/ppt/charts/style1.xml" ContentType="application/vnd.ms-office.chartstyle+xml"/>
  <Override PartName="/ppt/charts/colors1.xml" ContentType="application/vnd.ms-office.chartcolorstyle+xml"/>
  <Override PartName="/ppt/charts/chart12.xml" ContentType="application/vnd.openxmlformats-officedocument.drawingml.chart+xml"/>
  <Override PartName="/ppt/charts/style2.xml" ContentType="application/vnd.ms-office.chartstyle+xml"/>
  <Override PartName="/ppt/charts/colors2.xml" ContentType="application/vnd.ms-office.chartcolorstyle+xml"/>
  <Override PartName="/ppt/charts/chart13.xml" ContentType="application/vnd.openxmlformats-officedocument.drawingml.chart+xml"/>
  <Override PartName="/ppt/charts/style3.xml" ContentType="application/vnd.ms-office.chartstyle+xml"/>
  <Override PartName="/ppt/charts/colors3.xml" ContentType="application/vnd.ms-office.chartcolorstyle+xml"/>
  <Override PartName="/ppt/charts/chart14.xml" ContentType="application/vnd.openxmlformats-officedocument.drawingml.chart+xml"/>
  <Override PartName="/ppt/charts/chart15.xml" ContentType="application/vnd.openxmlformats-officedocument.drawingml.chart+xml"/>
  <Override PartName="/ppt/charts/style4.xml" ContentType="application/vnd.ms-office.chartstyle+xml"/>
  <Override PartName="/ppt/charts/colors4.xml" ContentType="application/vnd.ms-office.chartcolorstyle+xml"/>
  <Override PartName="/ppt/charts/chart16.xml" ContentType="application/vnd.openxmlformats-officedocument.drawingml.chart+xml"/>
  <Override PartName="/ppt/charts/chart17.xml" ContentType="application/vnd.openxmlformats-officedocument.drawingml.chart+xml"/>
  <Override PartName="/ppt/charts/style5.xml" ContentType="application/vnd.ms-office.chartstyle+xml"/>
  <Override PartName="/ppt/charts/colors5.xml" ContentType="application/vnd.ms-office.chartcolorstyl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38"/>
  </p:notesMasterIdLst>
  <p:sldIdLst>
    <p:sldId id="257" r:id="rId2"/>
    <p:sldId id="467" r:id="rId3"/>
    <p:sldId id="480" r:id="rId4"/>
    <p:sldId id="469" r:id="rId5"/>
    <p:sldId id="572" r:id="rId6"/>
    <p:sldId id="468" r:id="rId7"/>
    <p:sldId id="451" r:id="rId8"/>
    <p:sldId id="483" r:id="rId9"/>
    <p:sldId id="485" r:id="rId10"/>
    <p:sldId id="453" r:id="rId11"/>
    <p:sldId id="454" r:id="rId12"/>
    <p:sldId id="455" r:id="rId13"/>
    <p:sldId id="456" r:id="rId14"/>
    <p:sldId id="484" r:id="rId15"/>
    <p:sldId id="458" r:id="rId16"/>
    <p:sldId id="459" r:id="rId17"/>
    <p:sldId id="460" r:id="rId18"/>
    <p:sldId id="461" r:id="rId19"/>
    <p:sldId id="482" r:id="rId20"/>
    <p:sldId id="462" r:id="rId21"/>
    <p:sldId id="466" r:id="rId22"/>
    <p:sldId id="579" r:id="rId23"/>
    <p:sldId id="573" r:id="rId24"/>
    <p:sldId id="486" r:id="rId25"/>
    <p:sldId id="574" r:id="rId26"/>
    <p:sldId id="575" r:id="rId27"/>
    <p:sldId id="576" r:id="rId28"/>
    <p:sldId id="577" r:id="rId29"/>
    <p:sldId id="578" r:id="rId30"/>
    <p:sldId id="565" r:id="rId31"/>
    <p:sldId id="494" r:id="rId32"/>
    <p:sldId id="497" r:id="rId33"/>
    <p:sldId id="491" r:id="rId34"/>
    <p:sldId id="498" r:id="rId35"/>
    <p:sldId id="499" r:id="rId36"/>
    <p:sldId id="409" r:id="rId3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682F"/>
    <a:srgbClr val="005426"/>
    <a:srgbClr val="007434"/>
    <a:srgbClr val="0099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8695" autoAdjust="0"/>
    <p:restoredTop sz="94671" autoAdjust="0"/>
  </p:normalViewPr>
  <p:slideViewPr>
    <p:cSldViewPr>
      <p:cViewPr varScale="1">
        <p:scale>
          <a:sx n="69" d="100"/>
          <a:sy n="69" d="100"/>
        </p:scale>
        <p:origin x="388" y="44"/>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10.xml.rels><?xml version="1.0" encoding="UTF-8" standalone="yes"?>
<Relationships xmlns="http://schemas.openxmlformats.org/package/2006/relationships"><Relationship Id="rId1" Type="http://schemas.openxmlformats.org/officeDocument/2006/relationships/package" Target="../embeddings/Microsoft_Excel_Worksheet9.xlsx"/></Relationships>
</file>

<file path=ppt/charts/_rels/chart11.xml.rels><?xml version="1.0" encoding="UTF-8" standalone="yes"?>
<Relationships xmlns="http://schemas.openxmlformats.org/package/2006/relationships"><Relationship Id="rId3" Type="http://schemas.openxmlformats.org/officeDocument/2006/relationships/package" Target="../embeddings/Microsoft_Excel_Worksheet10.xlsx"/><Relationship Id="rId2" Type="http://schemas.microsoft.com/office/2011/relationships/chartColorStyle" Target="colors1.xml"/><Relationship Id="rId1" Type="http://schemas.microsoft.com/office/2011/relationships/chartStyle" Target="style1.xml"/></Relationships>
</file>

<file path=ppt/charts/_rels/chart12.xml.rels><?xml version="1.0" encoding="UTF-8" standalone="yes"?>
<Relationships xmlns="http://schemas.openxmlformats.org/package/2006/relationships"><Relationship Id="rId3" Type="http://schemas.openxmlformats.org/officeDocument/2006/relationships/package" Target="../embeddings/Microsoft_Excel_Worksheet11.xlsx"/><Relationship Id="rId2" Type="http://schemas.microsoft.com/office/2011/relationships/chartColorStyle" Target="colors2.xml"/><Relationship Id="rId1" Type="http://schemas.microsoft.com/office/2011/relationships/chartStyle" Target="style2.xml"/></Relationships>
</file>

<file path=ppt/charts/_rels/chart13.xml.rels><?xml version="1.0" encoding="UTF-8" standalone="yes"?>
<Relationships xmlns="http://schemas.openxmlformats.org/package/2006/relationships"><Relationship Id="rId3" Type="http://schemas.openxmlformats.org/officeDocument/2006/relationships/package" Target="../embeddings/Microsoft_Excel_Worksheet12.xlsx"/><Relationship Id="rId2" Type="http://schemas.microsoft.com/office/2011/relationships/chartColorStyle" Target="colors3.xml"/><Relationship Id="rId1" Type="http://schemas.microsoft.com/office/2011/relationships/chartStyle" Target="style3.xml"/></Relationships>
</file>

<file path=ppt/charts/_rels/chart14.xml.rels><?xml version="1.0" encoding="UTF-8" standalone="yes"?>
<Relationships xmlns="http://schemas.openxmlformats.org/package/2006/relationships"><Relationship Id="rId1" Type="http://schemas.openxmlformats.org/officeDocument/2006/relationships/package" Target="../embeddings/Microsoft_Excel_Worksheet13.xlsx"/></Relationships>
</file>

<file path=ppt/charts/_rels/chart15.xml.rels><?xml version="1.0" encoding="UTF-8" standalone="yes"?>
<Relationships xmlns="http://schemas.openxmlformats.org/package/2006/relationships"><Relationship Id="rId3" Type="http://schemas.openxmlformats.org/officeDocument/2006/relationships/package" Target="../embeddings/Microsoft_Excel_Worksheet14.xlsx"/><Relationship Id="rId2" Type="http://schemas.microsoft.com/office/2011/relationships/chartColorStyle" Target="colors4.xml"/><Relationship Id="rId1" Type="http://schemas.microsoft.com/office/2011/relationships/chartStyle" Target="style4.xml"/></Relationships>
</file>

<file path=ppt/charts/_rels/chart16.xml.rels><?xml version="1.0" encoding="UTF-8" standalone="yes"?>
<Relationships xmlns="http://schemas.openxmlformats.org/package/2006/relationships"><Relationship Id="rId1" Type="http://schemas.openxmlformats.org/officeDocument/2006/relationships/package" Target="../embeddings/Microsoft_Excel_Worksheet15.xlsx"/></Relationships>
</file>

<file path=ppt/charts/_rels/chart17.xml.rels><?xml version="1.0" encoding="UTF-8" standalone="yes"?>
<Relationships xmlns="http://schemas.openxmlformats.org/package/2006/relationships"><Relationship Id="rId3" Type="http://schemas.openxmlformats.org/officeDocument/2006/relationships/package" Target="../embeddings/Microsoft_Excel_Worksheet16.xlsx"/><Relationship Id="rId2" Type="http://schemas.microsoft.com/office/2011/relationships/chartColorStyle" Target="colors5.xml"/><Relationship Id="rId1" Type="http://schemas.microsoft.com/office/2011/relationships/chartStyle" Target="style5.xml"/></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_rels/chart4.xml.rels><?xml version="1.0" encoding="UTF-8" standalone="yes"?>
<Relationships xmlns="http://schemas.openxmlformats.org/package/2006/relationships"><Relationship Id="rId1" Type="http://schemas.openxmlformats.org/officeDocument/2006/relationships/package" Target="../embeddings/Microsoft_Excel_Worksheet3.xlsx"/></Relationships>
</file>

<file path=ppt/charts/_rels/chart5.xml.rels><?xml version="1.0" encoding="UTF-8" standalone="yes"?>
<Relationships xmlns="http://schemas.openxmlformats.org/package/2006/relationships"><Relationship Id="rId1" Type="http://schemas.openxmlformats.org/officeDocument/2006/relationships/package" Target="../embeddings/Microsoft_Excel_Worksheet4.xlsx"/></Relationships>
</file>

<file path=ppt/charts/_rels/chart6.xml.rels><?xml version="1.0" encoding="UTF-8" standalone="yes"?>
<Relationships xmlns="http://schemas.openxmlformats.org/package/2006/relationships"><Relationship Id="rId1" Type="http://schemas.openxmlformats.org/officeDocument/2006/relationships/package" Target="../embeddings/Microsoft_Excel_Worksheet5.xlsx"/></Relationships>
</file>

<file path=ppt/charts/_rels/chart7.xml.rels><?xml version="1.0" encoding="UTF-8" standalone="yes"?>
<Relationships xmlns="http://schemas.openxmlformats.org/package/2006/relationships"><Relationship Id="rId1" Type="http://schemas.openxmlformats.org/officeDocument/2006/relationships/package" Target="../embeddings/Microsoft_Excel_Worksheet6.xlsx"/></Relationships>
</file>

<file path=ppt/charts/_rels/chart8.xml.rels><?xml version="1.0" encoding="UTF-8" standalone="yes"?>
<Relationships xmlns="http://schemas.openxmlformats.org/package/2006/relationships"><Relationship Id="rId1" Type="http://schemas.openxmlformats.org/officeDocument/2006/relationships/package" Target="../embeddings/Microsoft_Excel_Worksheet7.xlsx"/></Relationships>
</file>

<file path=ppt/charts/_rels/chart9.xml.rels><?xml version="1.0" encoding="UTF-8" standalone="yes"?>
<Relationships xmlns="http://schemas.openxmlformats.org/package/2006/relationships"><Relationship Id="rId1" Type="http://schemas.openxmlformats.org/officeDocument/2006/relationships/package" Target="../embeddings/Microsoft_Excel_Worksheet8.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7.2788212135247804E-2"/>
          <c:y val="2.8387171061587387E-2"/>
          <c:w val="0.87711452061139406"/>
          <c:h val="0.71296667277055481"/>
        </c:manualLayout>
      </c:layout>
      <c:areaChart>
        <c:grouping val="stacked"/>
        <c:varyColors val="0"/>
        <c:ser>
          <c:idx val="0"/>
          <c:order val="0"/>
          <c:tx>
            <c:strRef>
              <c:f>Sheet1!$A$2</c:f>
              <c:strCache>
                <c:ptCount val="1"/>
                <c:pt idx="0">
                  <c:v>People living in extreme poverty</c:v>
                </c:pt>
              </c:strCache>
            </c:strRef>
          </c:tx>
          <c:spPr>
            <a:ln>
              <a:solidFill>
                <a:schemeClr val="tx2"/>
              </a:solidFill>
            </a:ln>
          </c:spPr>
          <c:cat>
            <c:strRef>
              <c:f>Sheet1!$B$1:$R$1</c:f>
              <c:strCache>
                <c:ptCount val="17"/>
                <c:pt idx="0">
                  <c:v>1950</c:v>
                </c:pt>
                <c:pt idx="1">
                  <c:v>1960</c:v>
                </c:pt>
                <c:pt idx="2">
                  <c:v>1970</c:v>
                </c:pt>
                <c:pt idx="3">
                  <c:v>1981</c:v>
                </c:pt>
                <c:pt idx="4">
                  <c:v>1984</c:v>
                </c:pt>
                <c:pt idx="5">
                  <c:v>1987</c:v>
                </c:pt>
                <c:pt idx="6">
                  <c:v>1990</c:v>
                </c:pt>
                <c:pt idx="7">
                  <c:v>1993</c:v>
                </c:pt>
                <c:pt idx="8">
                  <c:v>1996</c:v>
                </c:pt>
                <c:pt idx="9">
                  <c:v>1999</c:v>
                </c:pt>
                <c:pt idx="10">
                  <c:v>2002</c:v>
                </c:pt>
                <c:pt idx="11">
                  <c:v>2005</c:v>
                </c:pt>
                <c:pt idx="12">
                  <c:v>2008</c:v>
                </c:pt>
                <c:pt idx="13">
                  <c:v>2010</c:v>
                </c:pt>
                <c:pt idx="14">
                  <c:v>2011</c:v>
                </c:pt>
                <c:pt idx="15">
                  <c:v>2012</c:v>
                </c:pt>
                <c:pt idx="16">
                  <c:v>2015</c:v>
                </c:pt>
              </c:strCache>
            </c:strRef>
          </c:cat>
          <c:val>
            <c:numRef>
              <c:f>Sheet1!$B$2:$R$2</c:f>
              <c:numCache>
                <c:formatCode>General</c:formatCode>
                <c:ptCount val="17"/>
                <c:pt idx="0">
                  <c:v>1.8118799999999999</c:v>
                </c:pt>
                <c:pt idx="1">
                  <c:v>1.9457198920000001</c:v>
                </c:pt>
                <c:pt idx="2">
                  <c:v>2.2183947420000001</c:v>
                </c:pt>
                <c:pt idx="3">
                  <c:v>1.986377458</c:v>
                </c:pt>
                <c:pt idx="4">
                  <c:v>1.946294548</c:v>
                </c:pt>
                <c:pt idx="5">
                  <c:v>1.860494307</c:v>
                </c:pt>
                <c:pt idx="6">
                  <c:v>1.9597983480000001</c:v>
                </c:pt>
                <c:pt idx="7">
                  <c:v>1.937818788</c:v>
                </c:pt>
                <c:pt idx="8">
                  <c:v>1.731823828</c:v>
                </c:pt>
                <c:pt idx="9">
                  <c:v>1.759108873</c:v>
                </c:pt>
                <c:pt idx="10">
                  <c:v>1.651617135</c:v>
                </c:pt>
                <c:pt idx="11">
                  <c:v>1.3639078200000001</c:v>
                </c:pt>
                <c:pt idx="12">
                  <c:v>1.261436182</c:v>
                </c:pt>
                <c:pt idx="13">
                  <c:v>1.1274662639999999</c:v>
                </c:pt>
                <c:pt idx="14">
                  <c:v>0.99029589970000009</c:v>
                </c:pt>
                <c:pt idx="15">
                  <c:v>0.90351180770000006</c:v>
                </c:pt>
                <c:pt idx="16">
                  <c:v>0.70554932150000005</c:v>
                </c:pt>
              </c:numCache>
            </c:numRef>
          </c:val>
          <c:extLst>
            <c:ext xmlns:c16="http://schemas.microsoft.com/office/drawing/2014/chart" uri="{C3380CC4-5D6E-409C-BE32-E72D297353CC}">
              <c16:uniqueId val="{00000000-9FF9-49F1-9529-83EB6C855079}"/>
            </c:ext>
          </c:extLst>
        </c:ser>
        <c:ser>
          <c:idx val="1"/>
          <c:order val="1"/>
          <c:tx>
            <c:strRef>
              <c:f>Sheet1!$A$3</c:f>
              <c:strCache>
                <c:ptCount val="1"/>
                <c:pt idx="0">
                  <c:v>People not in extreme poverty</c:v>
                </c:pt>
              </c:strCache>
            </c:strRef>
          </c:tx>
          <c:spPr>
            <a:ln>
              <a:noFill/>
            </a:ln>
          </c:spPr>
          <c:cat>
            <c:strRef>
              <c:f>Sheet1!$B$1:$R$1</c:f>
              <c:strCache>
                <c:ptCount val="17"/>
                <c:pt idx="0">
                  <c:v>1950</c:v>
                </c:pt>
                <c:pt idx="1">
                  <c:v>1960</c:v>
                </c:pt>
                <c:pt idx="2">
                  <c:v>1970</c:v>
                </c:pt>
                <c:pt idx="3">
                  <c:v>1981</c:v>
                </c:pt>
                <c:pt idx="4">
                  <c:v>1984</c:v>
                </c:pt>
                <c:pt idx="5">
                  <c:v>1987</c:v>
                </c:pt>
                <c:pt idx="6">
                  <c:v>1990</c:v>
                </c:pt>
                <c:pt idx="7">
                  <c:v>1993</c:v>
                </c:pt>
                <c:pt idx="8">
                  <c:v>1996</c:v>
                </c:pt>
                <c:pt idx="9">
                  <c:v>1999</c:v>
                </c:pt>
                <c:pt idx="10">
                  <c:v>2002</c:v>
                </c:pt>
                <c:pt idx="11">
                  <c:v>2005</c:v>
                </c:pt>
                <c:pt idx="12">
                  <c:v>2008</c:v>
                </c:pt>
                <c:pt idx="13">
                  <c:v>2010</c:v>
                </c:pt>
                <c:pt idx="14">
                  <c:v>2011</c:v>
                </c:pt>
                <c:pt idx="15">
                  <c:v>2012</c:v>
                </c:pt>
                <c:pt idx="16">
                  <c:v>2015</c:v>
                </c:pt>
              </c:strCache>
            </c:strRef>
          </c:cat>
          <c:val>
            <c:numRef>
              <c:f>Sheet1!$B$3:$R$3</c:f>
              <c:numCache>
                <c:formatCode>General</c:formatCode>
                <c:ptCount val="17"/>
                <c:pt idx="0">
                  <c:v>0.70811999999999997</c:v>
                </c:pt>
                <c:pt idx="1">
                  <c:v>1.08028305</c:v>
                </c:pt>
                <c:pt idx="2">
                  <c:v>1.4727778739999999</c:v>
                </c:pt>
                <c:pt idx="3">
                  <c:v>2.5322245840000002</c:v>
                </c:pt>
                <c:pt idx="4">
                  <c:v>2.8193630139999999</c:v>
                </c:pt>
                <c:pt idx="5">
                  <c:v>3.1733106370000002</c:v>
                </c:pt>
                <c:pt idx="6">
                  <c:v>3.3498693510000002</c:v>
                </c:pt>
                <c:pt idx="7">
                  <c:v>3.6322265919999999</c:v>
                </c:pt>
                <c:pt idx="8">
                  <c:v>4.083568477</c:v>
                </c:pt>
                <c:pt idx="9">
                  <c:v>4.2900963299999999</c:v>
                </c:pt>
                <c:pt idx="10">
                  <c:v>4.6306846320000004</c:v>
                </c:pt>
                <c:pt idx="11">
                  <c:v>5.1557280299999997</c:v>
                </c:pt>
                <c:pt idx="12">
                  <c:v>5.5022966970000002</c:v>
                </c:pt>
                <c:pt idx="13">
                  <c:v>5.8022587789999998</c:v>
                </c:pt>
                <c:pt idx="14">
                  <c:v>6.0231311520000004</c:v>
                </c:pt>
                <c:pt idx="15">
                  <c:v>6.1939886450000001</c:v>
                </c:pt>
                <c:pt idx="16">
                  <c:v>6.6439227770000002</c:v>
                </c:pt>
              </c:numCache>
            </c:numRef>
          </c:val>
          <c:extLst>
            <c:ext xmlns:c16="http://schemas.microsoft.com/office/drawing/2014/chart" uri="{C3380CC4-5D6E-409C-BE32-E72D297353CC}">
              <c16:uniqueId val="{00000001-9FF9-49F1-9529-83EB6C855079}"/>
            </c:ext>
          </c:extLst>
        </c:ser>
        <c:dLbls>
          <c:showLegendKey val="0"/>
          <c:showVal val="0"/>
          <c:showCatName val="0"/>
          <c:showSerName val="0"/>
          <c:showPercent val="0"/>
          <c:showBubbleSize val="0"/>
        </c:dLbls>
        <c:axId val="343423384"/>
        <c:axId val="343423776"/>
      </c:areaChart>
      <c:catAx>
        <c:axId val="343423384"/>
        <c:scaling>
          <c:orientation val="minMax"/>
        </c:scaling>
        <c:delete val="0"/>
        <c:axPos val="b"/>
        <c:numFmt formatCode="General" sourceLinked="1"/>
        <c:majorTickMark val="out"/>
        <c:minorTickMark val="none"/>
        <c:tickLblPos val="nextTo"/>
        <c:crossAx val="343423776"/>
        <c:crosses val="autoZero"/>
        <c:auto val="1"/>
        <c:lblAlgn val="ctr"/>
        <c:lblOffset val="100"/>
        <c:noMultiLvlLbl val="0"/>
      </c:catAx>
      <c:valAx>
        <c:axId val="343423776"/>
        <c:scaling>
          <c:orientation val="minMax"/>
        </c:scaling>
        <c:delete val="0"/>
        <c:axPos val="l"/>
        <c:majorGridlines/>
        <c:numFmt formatCode="#,##0" sourceLinked="0"/>
        <c:majorTickMark val="out"/>
        <c:minorTickMark val="none"/>
        <c:tickLblPos val="nextTo"/>
        <c:crossAx val="343423384"/>
        <c:crosses val="autoZero"/>
        <c:crossBetween val="midCat"/>
      </c:valAx>
      <c:spPr>
        <a:noFill/>
        <a:ln w="25401">
          <a:noFill/>
        </a:ln>
      </c:spPr>
    </c:plotArea>
    <c:legend>
      <c:legendPos val="r"/>
      <c:layout>
        <c:manualLayout>
          <c:xMode val="edge"/>
          <c:yMode val="edge"/>
          <c:x val="3.2255673923112523E-2"/>
          <c:y val="0.87123026508253798"/>
          <c:w val="0.95892079666512264"/>
          <c:h val="0.10636059014823071"/>
        </c:manualLayout>
      </c:layout>
      <c:overlay val="0"/>
    </c:legend>
    <c:plotVisOnly val="1"/>
    <c:dispBlanksAs val="zero"/>
    <c:showDLblsOverMax val="0"/>
  </c:chart>
  <c:txPr>
    <a:bodyPr/>
    <a:lstStyle/>
    <a:p>
      <a:pPr>
        <a:defRPr sz="1799"/>
      </a:pPr>
      <a:endParaRPr lang="en-US"/>
    </a:p>
  </c:txPr>
  <c:externalData r:id="rId1">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15"/>
      <c:hPercent val="42"/>
      <c:rotY val="20"/>
      <c:depthPercent val="100"/>
      <c:rAngAx val="1"/>
    </c:view3D>
    <c:floor>
      <c:thickness val="0"/>
      <c:spPr>
        <a:solidFill>
          <a:srgbClr val="C0C0C0"/>
        </a:solidFill>
        <a:ln w="3175">
          <a:solidFill>
            <a:schemeClr val="tx1"/>
          </a:solidFill>
          <a:prstDash val="solid"/>
        </a:ln>
      </c:spPr>
    </c:floor>
    <c:sideWall>
      <c:thickness val="0"/>
      <c:spPr>
        <a:noFill/>
        <a:ln w="12700">
          <a:solidFill>
            <a:schemeClr val="tx1"/>
          </a:solidFill>
          <a:prstDash val="solid"/>
        </a:ln>
      </c:spPr>
    </c:sideWall>
    <c:backWall>
      <c:thickness val="0"/>
      <c:spPr>
        <a:noFill/>
        <a:ln w="12700">
          <a:solidFill>
            <a:schemeClr val="tx1"/>
          </a:solidFill>
          <a:prstDash val="solid"/>
        </a:ln>
      </c:spPr>
    </c:backWall>
    <c:plotArea>
      <c:layout>
        <c:manualLayout>
          <c:layoutTarget val="inner"/>
          <c:xMode val="edge"/>
          <c:yMode val="edge"/>
          <c:x val="0.14019851116625309"/>
          <c:y val="7.6923076923076927E-3"/>
          <c:w val="0.85359801488833742"/>
          <c:h val="0.7"/>
        </c:manualLayout>
      </c:layout>
      <c:bar3DChart>
        <c:barDir val="col"/>
        <c:grouping val="clustered"/>
        <c:varyColors val="0"/>
        <c:ser>
          <c:idx val="2"/>
          <c:order val="0"/>
          <c:tx>
            <c:strRef>
              <c:f>Sheet1!$A$2</c:f>
              <c:strCache>
                <c:ptCount val="1"/>
              </c:strCache>
            </c:strRef>
          </c:tx>
          <c:spPr>
            <a:solidFill>
              <a:srgbClr val="FFFF00"/>
            </a:solidFill>
            <a:ln w="13572">
              <a:solidFill>
                <a:schemeClr val="tx1"/>
              </a:solidFill>
              <a:prstDash val="solid"/>
            </a:ln>
          </c:spPr>
          <c:invertIfNegative val="0"/>
          <c:cat>
            <c:strRef>
              <c:f>Sheet1!$B$1:$E$1</c:f>
              <c:strCache>
                <c:ptCount val="4"/>
                <c:pt idx="0">
                  <c:v>Most Free Quartile</c:v>
                </c:pt>
                <c:pt idx="1">
                  <c:v>2nd Quartile</c:v>
                </c:pt>
                <c:pt idx="2">
                  <c:v>3rd Quartile</c:v>
                </c:pt>
                <c:pt idx="3">
                  <c:v>Least Free Quartile</c:v>
                </c:pt>
              </c:strCache>
            </c:strRef>
          </c:cat>
          <c:val>
            <c:numRef>
              <c:f>Sheet1!$B$2:$E$2</c:f>
              <c:numCache>
                <c:formatCode>#,##0.00</c:formatCode>
                <c:ptCount val="4"/>
                <c:pt idx="0">
                  <c:v>6.4509707195002859</c:v>
                </c:pt>
                <c:pt idx="1">
                  <c:v>5.6521545756946914</c:v>
                </c:pt>
                <c:pt idx="2">
                  <c:v>4.9661973167110132</c:v>
                </c:pt>
                <c:pt idx="3">
                  <c:v>4.5898771490369521</c:v>
                </c:pt>
              </c:numCache>
            </c:numRef>
          </c:val>
          <c:extLst>
            <c:ext xmlns:c16="http://schemas.microsoft.com/office/drawing/2014/chart" uri="{C3380CC4-5D6E-409C-BE32-E72D297353CC}">
              <c16:uniqueId val="{00000000-67FF-4F74-9AC3-C9E28DF397E4}"/>
            </c:ext>
          </c:extLst>
        </c:ser>
        <c:dLbls>
          <c:showLegendKey val="0"/>
          <c:showVal val="0"/>
          <c:showCatName val="0"/>
          <c:showSerName val="0"/>
          <c:showPercent val="0"/>
          <c:showBubbleSize val="0"/>
        </c:dLbls>
        <c:gapWidth val="150"/>
        <c:gapDepth val="0"/>
        <c:shape val="box"/>
        <c:axId val="344467904"/>
        <c:axId val="344468296"/>
        <c:axId val="0"/>
      </c:bar3DChart>
      <c:catAx>
        <c:axId val="344467904"/>
        <c:scaling>
          <c:orientation val="maxMin"/>
        </c:scaling>
        <c:delete val="0"/>
        <c:axPos val="b"/>
        <c:numFmt formatCode="General" sourceLinked="1"/>
        <c:majorTickMark val="out"/>
        <c:minorTickMark val="none"/>
        <c:tickLblPos val="low"/>
        <c:spPr>
          <a:ln w="3393">
            <a:solidFill>
              <a:schemeClr val="tx1"/>
            </a:solidFill>
            <a:prstDash val="solid"/>
          </a:ln>
        </c:spPr>
        <c:txPr>
          <a:bodyPr rot="0" vert="horz"/>
          <a:lstStyle/>
          <a:p>
            <a:pPr>
              <a:defRPr sz="1523" b="1" i="0" u="none" strike="noStrike" baseline="0">
                <a:solidFill>
                  <a:schemeClr val="tx1"/>
                </a:solidFill>
                <a:latin typeface="Arial"/>
                <a:ea typeface="Arial"/>
                <a:cs typeface="Arial"/>
              </a:defRPr>
            </a:pPr>
            <a:endParaRPr lang="en-US"/>
          </a:p>
        </c:txPr>
        <c:crossAx val="344468296"/>
        <c:crosses val="autoZero"/>
        <c:auto val="1"/>
        <c:lblAlgn val="ctr"/>
        <c:lblOffset val="100"/>
        <c:tickLblSkip val="1"/>
        <c:tickMarkSkip val="1"/>
        <c:noMultiLvlLbl val="0"/>
      </c:catAx>
      <c:valAx>
        <c:axId val="344468296"/>
        <c:scaling>
          <c:orientation val="minMax"/>
          <c:max val="6.5"/>
          <c:min val="4"/>
        </c:scaling>
        <c:delete val="0"/>
        <c:axPos val="r"/>
        <c:majorGridlines>
          <c:spPr>
            <a:ln w="3393">
              <a:solidFill>
                <a:schemeClr val="tx1"/>
              </a:solidFill>
              <a:prstDash val="solid"/>
            </a:ln>
          </c:spPr>
        </c:majorGridlines>
        <c:title>
          <c:tx>
            <c:rich>
              <a:bodyPr/>
              <a:lstStyle/>
              <a:p>
                <a:pPr>
                  <a:defRPr sz="1737" b="1" i="0" u="none" strike="noStrike" baseline="0">
                    <a:solidFill>
                      <a:schemeClr val="tx1"/>
                    </a:solidFill>
                    <a:latin typeface="Arial"/>
                    <a:ea typeface="Arial"/>
                    <a:cs typeface="Arial"/>
                  </a:defRPr>
                </a:pPr>
                <a:r>
                  <a:rPr lang="en-US" dirty="0"/>
                  <a:t>Life Satisfaction 
</a:t>
                </a:r>
                <a:r>
                  <a:rPr lang="en-US" dirty="0" smtClean="0"/>
                  <a:t>out of </a:t>
                </a:r>
                <a:r>
                  <a:rPr lang="en-US" dirty="0"/>
                  <a:t>10</a:t>
                </a:r>
              </a:p>
            </c:rich>
          </c:tx>
          <c:layout>
            <c:manualLayout>
              <c:xMode val="edge"/>
              <c:yMode val="edge"/>
              <c:x val="3.8461538461538464E-2"/>
              <c:y val="0.1641025641025641"/>
            </c:manualLayout>
          </c:layout>
          <c:overlay val="0"/>
          <c:spPr>
            <a:noFill/>
            <a:ln w="27143">
              <a:noFill/>
            </a:ln>
          </c:spPr>
        </c:title>
        <c:numFmt formatCode="0.0" sourceLinked="0"/>
        <c:majorTickMark val="out"/>
        <c:minorTickMark val="none"/>
        <c:tickLblPos val="nextTo"/>
        <c:spPr>
          <a:ln w="3393">
            <a:solidFill>
              <a:schemeClr val="tx1"/>
            </a:solidFill>
            <a:prstDash val="solid"/>
          </a:ln>
        </c:spPr>
        <c:txPr>
          <a:bodyPr rot="0" vert="horz"/>
          <a:lstStyle/>
          <a:p>
            <a:pPr>
              <a:defRPr sz="1950" b="1" i="0" u="none" strike="noStrike" baseline="0">
                <a:solidFill>
                  <a:schemeClr val="tx1"/>
                </a:solidFill>
                <a:latin typeface="Arial"/>
                <a:ea typeface="Arial"/>
                <a:cs typeface="Arial"/>
              </a:defRPr>
            </a:pPr>
            <a:endParaRPr lang="en-US"/>
          </a:p>
        </c:txPr>
        <c:crossAx val="344467904"/>
        <c:crosses val="autoZero"/>
        <c:crossBetween val="between"/>
      </c:valAx>
      <c:spPr>
        <a:noFill/>
        <a:ln w="27143">
          <a:noFill/>
        </a:ln>
      </c:spPr>
    </c:plotArea>
    <c:plotVisOnly val="1"/>
    <c:dispBlanksAs val="gap"/>
    <c:showDLblsOverMax val="0"/>
  </c:chart>
  <c:spPr>
    <a:noFill/>
    <a:ln>
      <a:noFill/>
    </a:ln>
  </c:spPr>
  <c:txPr>
    <a:bodyPr/>
    <a:lstStyle/>
    <a:p>
      <a:pPr>
        <a:defRPr sz="1924" b="1" i="0" u="none" strike="noStrike" baseline="0">
          <a:solidFill>
            <a:schemeClr val="tx1"/>
          </a:solidFill>
          <a:latin typeface="Arial"/>
          <a:ea typeface="Arial"/>
          <a:cs typeface="Arial"/>
        </a:defRPr>
      </a:pPr>
      <a:endParaRPr lang="en-US"/>
    </a:p>
  </c:txPr>
  <c:externalData r:id="rId1">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spPr>
            <a:solidFill>
              <a:srgbClr val="0070C0"/>
            </a:solidFill>
            <a:ln>
              <a:noFill/>
            </a:ln>
            <a:effectLst/>
          </c:spPr>
          <c:invertIfNegative val="0"/>
          <c:dPt>
            <c:idx val="4"/>
            <c:invertIfNegative val="0"/>
            <c:bubble3D val="0"/>
            <c:spPr>
              <a:solidFill>
                <a:srgbClr val="00B050"/>
              </a:solidFill>
              <a:ln>
                <a:noFill/>
              </a:ln>
              <a:effectLst/>
            </c:spPr>
            <c:extLst>
              <c:ext xmlns:c16="http://schemas.microsoft.com/office/drawing/2014/chart" uri="{C3380CC4-5D6E-409C-BE32-E72D297353CC}">
                <c16:uniqueId val="{00000003-7D65-4CCF-9288-FA12BBC90E27}"/>
              </c:ext>
            </c:extLst>
          </c:dPt>
          <c:cat>
            <c:strRef>
              <c:f>Sheet1!$A$2:$A$5</c:f>
              <c:strCache>
                <c:ptCount val="4"/>
                <c:pt idx="0">
                  <c:v>Indonesia</c:v>
                </c:pt>
                <c:pt idx="1">
                  <c:v>Malayasia</c:v>
                </c:pt>
                <c:pt idx="2">
                  <c:v>Philippines</c:v>
                </c:pt>
                <c:pt idx="3">
                  <c:v>Thailand</c:v>
                </c:pt>
              </c:strCache>
            </c:strRef>
          </c:cat>
          <c:val>
            <c:numRef>
              <c:f>Sheet1!$B$2:$B$5</c:f>
              <c:numCache>
                <c:formatCode>General</c:formatCode>
                <c:ptCount val="4"/>
                <c:pt idx="0">
                  <c:v>6.8699999999999997E-2</c:v>
                </c:pt>
                <c:pt idx="1">
                  <c:v>8.2400000000000001E-2</c:v>
                </c:pt>
                <c:pt idx="2">
                  <c:v>5.8999999999999997E-2</c:v>
                </c:pt>
                <c:pt idx="3">
                  <c:v>7.1559999999999999E-2</c:v>
                </c:pt>
              </c:numCache>
            </c:numRef>
          </c:val>
          <c:extLst>
            <c:ext xmlns:c16="http://schemas.microsoft.com/office/drawing/2014/chart" uri="{C3380CC4-5D6E-409C-BE32-E72D297353CC}">
              <c16:uniqueId val="{00000000-7D65-4CCF-9288-FA12BBC90E27}"/>
            </c:ext>
          </c:extLst>
        </c:ser>
        <c:dLbls>
          <c:showLegendKey val="0"/>
          <c:showVal val="0"/>
          <c:showCatName val="0"/>
          <c:showSerName val="0"/>
          <c:showPercent val="0"/>
          <c:showBubbleSize val="0"/>
        </c:dLbls>
        <c:gapWidth val="219"/>
        <c:overlap val="-27"/>
        <c:axId val="344587768"/>
        <c:axId val="344469472"/>
      </c:barChart>
      <c:catAx>
        <c:axId val="34458776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2000" b="0" i="0" u="none" strike="noStrike" kern="1200" baseline="0">
                <a:solidFill>
                  <a:schemeClr val="tx1">
                    <a:lumMod val="65000"/>
                    <a:lumOff val="35000"/>
                  </a:schemeClr>
                </a:solidFill>
                <a:latin typeface="+mn-lt"/>
                <a:ea typeface="+mn-ea"/>
                <a:cs typeface="+mn-cs"/>
              </a:defRPr>
            </a:pPr>
            <a:endParaRPr lang="en-US"/>
          </a:p>
        </c:txPr>
        <c:crossAx val="344469472"/>
        <c:crosses val="autoZero"/>
        <c:auto val="1"/>
        <c:lblAlgn val="ctr"/>
        <c:lblOffset val="100"/>
        <c:noMultiLvlLbl val="0"/>
      </c:catAx>
      <c:valAx>
        <c:axId val="344469472"/>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crossAx val="344587768"/>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Sheet1!$A$2</c:f>
              <c:strCache>
                <c:ptCount val="1"/>
                <c:pt idx="0">
                  <c:v>Top Asia</c:v>
                </c:pt>
              </c:strCache>
            </c:strRef>
          </c:tx>
          <c:spPr>
            <a:ln w="28575" cap="rnd">
              <a:solidFill>
                <a:srgbClr val="FFC000"/>
              </a:solidFill>
              <a:round/>
            </a:ln>
            <a:effectLst/>
          </c:spPr>
          <c:marker>
            <c:symbol val="none"/>
          </c:marker>
          <c:cat>
            <c:numRef>
              <c:f>Sheet1!$B$1:$AX$1</c:f>
              <c:numCache>
                <c:formatCode>General</c:formatCode>
                <c:ptCount val="49"/>
                <c:pt idx="0">
                  <c:v>1970</c:v>
                </c:pt>
                <c:pt idx="1">
                  <c:v>1971</c:v>
                </c:pt>
                <c:pt idx="2">
                  <c:v>1972</c:v>
                </c:pt>
                <c:pt idx="3">
                  <c:v>1973</c:v>
                </c:pt>
                <c:pt idx="4">
                  <c:v>1974</c:v>
                </c:pt>
                <c:pt idx="5">
                  <c:v>1975</c:v>
                </c:pt>
                <c:pt idx="6">
                  <c:v>1976</c:v>
                </c:pt>
                <c:pt idx="7">
                  <c:v>1977</c:v>
                </c:pt>
                <c:pt idx="8">
                  <c:v>1978</c:v>
                </c:pt>
                <c:pt idx="9">
                  <c:v>1979</c:v>
                </c:pt>
                <c:pt idx="10">
                  <c:v>1980</c:v>
                </c:pt>
                <c:pt idx="11">
                  <c:v>1981</c:v>
                </c:pt>
                <c:pt idx="12">
                  <c:v>1982</c:v>
                </c:pt>
                <c:pt idx="13">
                  <c:v>1983</c:v>
                </c:pt>
                <c:pt idx="14">
                  <c:v>1984</c:v>
                </c:pt>
                <c:pt idx="15">
                  <c:v>1985</c:v>
                </c:pt>
                <c:pt idx="16">
                  <c:v>1986</c:v>
                </c:pt>
                <c:pt idx="17">
                  <c:v>1987</c:v>
                </c:pt>
                <c:pt idx="18">
                  <c:v>1988</c:v>
                </c:pt>
                <c:pt idx="19">
                  <c:v>1989</c:v>
                </c:pt>
                <c:pt idx="20">
                  <c:v>1990</c:v>
                </c:pt>
                <c:pt idx="21">
                  <c:v>1991</c:v>
                </c:pt>
                <c:pt idx="22">
                  <c:v>1992</c:v>
                </c:pt>
                <c:pt idx="23">
                  <c:v>1993</c:v>
                </c:pt>
                <c:pt idx="24">
                  <c:v>1994</c:v>
                </c:pt>
                <c:pt idx="25">
                  <c:v>1995</c:v>
                </c:pt>
                <c:pt idx="26">
                  <c:v>1996</c:v>
                </c:pt>
                <c:pt idx="27">
                  <c:v>1997</c:v>
                </c:pt>
                <c:pt idx="28">
                  <c:v>1998</c:v>
                </c:pt>
                <c:pt idx="29">
                  <c:v>1999</c:v>
                </c:pt>
                <c:pt idx="30">
                  <c:v>2000</c:v>
                </c:pt>
                <c:pt idx="31">
                  <c:v>2001</c:v>
                </c:pt>
                <c:pt idx="32">
                  <c:v>2002</c:v>
                </c:pt>
                <c:pt idx="33">
                  <c:v>2003</c:v>
                </c:pt>
                <c:pt idx="34">
                  <c:v>2004</c:v>
                </c:pt>
                <c:pt idx="35">
                  <c:v>2005</c:v>
                </c:pt>
                <c:pt idx="36">
                  <c:v>2006</c:v>
                </c:pt>
                <c:pt idx="37">
                  <c:v>2007</c:v>
                </c:pt>
                <c:pt idx="38">
                  <c:v>2008</c:v>
                </c:pt>
                <c:pt idx="39">
                  <c:v>2009</c:v>
                </c:pt>
                <c:pt idx="40">
                  <c:v>2010</c:v>
                </c:pt>
                <c:pt idx="41">
                  <c:v>2011</c:v>
                </c:pt>
                <c:pt idx="42">
                  <c:v>2012</c:v>
                </c:pt>
                <c:pt idx="43">
                  <c:v>2013</c:v>
                </c:pt>
                <c:pt idx="44">
                  <c:v>2014</c:v>
                </c:pt>
                <c:pt idx="45">
                  <c:v>2015</c:v>
                </c:pt>
                <c:pt idx="46">
                  <c:v>2016</c:v>
                </c:pt>
                <c:pt idx="47">
                  <c:v>2017</c:v>
                </c:pt>
                <c:pt idx="48">
                  <c:v>2018</c:v>
                </c:pt>
              </c:numCache>
            </c:numRef>
          </c:cat>
          <c:val>
            <c:numRef>
              <c:f>Sheet1!$B$2:$AX$2</c:f>
              <c:numCache>
                <c:formatCode>General</c:formatCode>
                <c:ptCount val="49"/>
                <c:pt idx="0" formatCode="0.00">
                  <c:v>7.3149999999999995</c:v>
                </c:pt>
                <c:pt idx="1">
                  <c:v>7.1719999999999997</c:v>
                </c:pt>
                <c:pt idx="2">
                  <c:v>7.0289999999999999</c:v>
                </c:pt>
                <c:pt idx="3">
                  <c:v>6.8860000000000001</c:v>
                </c:pt>
                <c:pt idx="4">
                  <c:v>6.7430000000000003</c:v>
                </c:pt>
                <c:pt idx="5" formatCode="0.00">
                  <c:v>6.6</c:v>
                </c:pt>
                <c:pt idx="6">
                  <c:v>6.6875999999999998</c:v>
                </c:pt>
                <c:pt idx="7">
                  <c:v>6.7751999999999999</c:v>
                </c:pt>
                <c:pt idx="8">
                  <c:v>6.8628</c:v>
                </c:pt>
                <c:pt idx="9">
                  <c:v>6.9504000000000001</c:v>
                </c:pt>
                <c:pt idx="10" formatCode="0.00">
                  <c:v>7.0379999999999994</c:v>
                </c:pt>
                <c:pt idx="11">
                  <c:v>7.0555999999999992</c:v>
                </c:pt>
                <c:pt idx="12">
                  <c:v>7.073199999999999</c:v>
                </c:pt>
                <c:pt idx="13">
                  <c:v>7.0907999999999989</c:v>
                </c:pt>
                <c:pt idx="14">
                  <c:v>7.1083999999999987</c:v>
                </c:pt>
                <c:pt idx="15" formatCode="0.00">
                  <c:v>7.1259999999999994</c:v>
                </c:pt>
                <c:pt idx="16">
                  <c:v>7.2455999999999996</c:v>
                </c:pt>
                <c:pt idx="17">
                  <c:v>7.3651999999999997</c:v>
                </c:pt>
                <c:pt idx="18">
                  <c:v>7.4847999999999999</c:v>
                </c:pt>
                <c:pt idx="19">
                  <c:v>7.6044</c:v>
                </c:pt>
                <c:pt idx="20" formatCode="0.00">
                  <c:v>7.7239999999999993</c:v>
                </c:pt>
                <c:pt idx="21">
                  <c:v>7.7503999999999991</c:v>
                </c:pt>
                <c:pt idx="22">
                  <c:v>7.7767999999999988</c:v>
                </c:pt>
                <c:pt idx="23">
                  <c:v>7.8031999999999986</c:v>
                </c:pt>
                <c:pt idx="24">
                  <c:v>7.8295999999999983</c:v>
                </c:pt>
                <c:pt idx="25" formatCode="0.00">
                  <c:v>7.8559999999999999</c:v>
                </c:pt>
                <c:pt idx="26">
                  <c:v>7.8727999999999998</c:v>
                </c:pt>
                <c:pt idx="27">
                  <c:v>7.8895999999999997</c:v>
                </c:pt>
                <c:pt idx="28">
                  <c:v>7.9063999999999997</c:v>
                </c:pt>
                <c:pt idx="29">
                  <c:v>7.9231999999999996</c:v>
                </c:pt>
                <c:pt idx="30" formatCode="0.00">
                  <c:v>7.94</c:v>
                </c:pt>
                <c:pt idx="31" formatCode="0.00">
                  <c:v>7.910000000000001</c:v>
                </c:pt>
                <c:pt idx="32" formatCode="0.00">
                  <c:v>7.9279999999999999</c:v>
                </c:pt>
                <c:pt idx="33" formatCode="0.00">
                  <c:v>8.016</c:v>
                </c:pt>
                <c:pt idx="34" formatCode="0.00">
                  <c:v>8.0620000000000012</c:v>
                </c:pt>
                <c:pt idx="35" formatCode="0.00">
                  <c:v>8.1359999999999992</c:v>
                </c:pt>
                <c:pt idx="36" formatCode="0.00">
                  <c:v>8.1959999999999997</c:v>
                </c:pt>
                <c:pt idx="37" formatCode="0.00">
                  <c:v>8.2140000000000004</c:v>
                </c:pt>
                <c:pt idx="38" formatCode="0.00">
                  <c:v>8.1240000000000006</c:v>
                </c:pt>
                <c:pt idx="39" formatCode="0.00">
                  <c:v>8.0280000000000005</c:v>
                </c:pt>
                <c:pt idx="40" formatCode="0.00">
                  <c:v>8.0879999999999992</c:v>
                </c:pt>
                <c:pt idx="41" formatCode="0.00">
                  <c:v>8.0520000000000014</c:v>
                </c:pt>
                <c:pt idx="42" formatCode="0.00">
                  <c:v>8.0300000000000011</c:v>
                </c:pt>
                <c:pt idx="43" formatCode="0.00">
                  <c:v>8.0340000000000007</c:v>
                </c:pt>
                <c:pt idx="44" formatCode="0.00">
                  <c:v>8.120000000000001</c:v>
                </c:pt>
                <c:pt idx="45" formatCode="0.00">
                  <c:v>8.1440000000000019</c:v>
                </c:pt>
                <c:pt idx="46" formatCode="0.00">
                  <c:v>8.1620000000000008</c:v>
                </c:pt>
                <c:pt idx="47" formatCode="0.00">
                  <c:v>8.1840000000000011</c:v>
                </c:pt>
                <c:pt idx="48" formatCode="0.00">
                  <c:v>8.2200000000000006</c:v>
                </c:pt>
              </c:numCache>
            </c:numRef>
          </c:val>
          <c:smooth val="0"/>
          <c:extLst>
            <c:ext xmlns:c16="http://schemas.microsoft.com/office/drawing/2014/chart" uri="{C3380CC4-5D6E-409C-BE32-E72D297353CC}">
              <c16:uniqueId val="{00000000-E0CD-4979-9621-82F63367F187}"/>
            </c:ext>
          </c:extLst>
        </c:ser>
        <c:ser>
          <c:idx val="1"/>
          <c:order val="1"/>
          <c:tx>
            <c:strRef>
              <c:f>Sheet1!$A$3</c:f>
              <c:strCache>
                <c:ptCount val="1"/>
                <c:pt idx="0">
                  <c:v>Top Euro/Africa</c:v>
                </c:pt>
              </c:strCache>
            </c:strRef>
          </c:tx>
          <c:spPr>
            <a:ln w="28575" cap="rnd">
              <a:solidFill>
                <a:srgbClr val="00B0F0"/>
              </a:solidFill>
              <a:round/>
            </a:ln>
            <a:effectLst/>
          </c:spPr>
          <c:marker>
            <c:symbol val="none"/>
          </c:marker>
          <c:cat>
            <c:numRef>
              <c:f>Sheet1!$B$1:$AX$1</c:f>
              <c:numCache>
                <c:formatCode>General</c:formatCode>
                <c:ptCount val="49"/>
                <c:pt idx="0">
                  <c:v>1970</c:v>
                </c:pt>
                <c:pt idx="1">
                  <c:v>1971</c:v>
                </c:pt>
                <c:pt idx="2">
                  <c:v>1972</c:v>
                </c:pt>
                <c:pt idx="3">
                  <c:v>1973</c:v>
                </c:pt>
                <c:pt idx="4">
                  <c:v>1974</c:v>
                </c:pt>
                <c:pt idx="5">
                  <c:v>1975</c:v>
                </c:pt>
                <c:pt idx="6">
                  <c:v>1976</c:v>
                </c:pt>
                <c:pt idx="7">
                  <c:v>1977</c:v>
                </c:pt>
                <c:pt idx="8">
                  <c:v>1978</c:v>
                </c:pt>
                <c:pt idx="9">
                  <c:v>1979</c:v>
                </c:pt>
                <c:pt idx="10">
                  <c:v>1980</c:v>
                </c:pt>
                <c:pt idx="11">
                  <c:v>1981</c:v>
                </c:pt>
                <c:pt idx="12">
                  <c:v>1982</c:v>
                </c:pt>
                <c:pt idx="13">
                  <c:v>1983</c:v>
                </c:pt>
                <c:pt idx="14">
                  <c:v>1984</c:v>
                </c:pt>
                <c:pt idx="15">
                  <c:v>1985</c:v>
                </c:pt>
                <c:pt idx="16">
                  <c:v>1986</c:v>
                </c:pt>
                <c:pt idx="17">
                  <c:v>1987</c:v>
                </c:pt>
                <c:pt idx="18">
                  <c:v>1988</c:v>
                </c:pt>
                <c:pt idx="19">
                  <c:v>1989</c:v>
                </c:pt>
                <c:pt idx="20">
                  <c:v>1990</c:v>
                </c:pt>
                <c:pt idx="21">
                  <c:v>1991</c:v>
                </c:pt>
                <c:pt idx="22">
                  <c:v>1992</c:v>
                </c:pt>
                <c:pt idx="23">
                  <c:v>1993</c:v>
                </c:pt>
                <c:pt idx="24">
                  <c:v>1994</c:v>
                </c:pt>
                <c:pt idx="25">
                  <c:v>1995</c:v>
                </c:pt>
                <c:pt idx="26">
                  <c:v>1996</c:v>
                </c:pt>
                <c:pt idx="27">
                  <c:v>1997</c:v>
                </c:pt>
                <c:pt idx="28">
                  <c:v>1998</c:v>
                </c:pt>
                <c:pt idx="29">
                  <c:v>1999</c:v>
                </c:pt>
                <c:pt idx="30">
                  <c:v>2000</c:v>
                </c:pt>
                <c:pt idx="31">
                  <c:v>2001</c:v>
                </c:pt>
                <c:pt idx="32">
                  <c:v>2002</c:v>
                </c:pt>
                <c:pt idx="33">
                  <c:v>2003</c:v>
                </c:pt>
                <c:pt idx="34">
                  <c:v>2004</c:v>
                </c:pt>
                <c:pt idx="35">
                  <c:v>2005</c:v>
                </c:pt>
                <c:pt idx="36">
                  <c:v>2006</c:v>
                </c:pt>
                <c:pt idx="37">
                  <c:v>2007</c:v>
                </c:pt>
                <c:pt idx="38">
                  <c:v>2008</c:v>
                </c:pt>
                <c:pt idx="39">
                  <c:v>2009</c:v>
                </c:pt>
                <c:pt idx="40">
                  <c:v>2010</c:v>
                </c:pt>
                <c:pt idx="41">
                  <c:v>2011</c:v>
                </c:pt>
                <c:pt idx="42">
                  <c:v>2012</c:v>
                </c:pt>
                <c:pt idx="43">
                  <c:v>2013</c:v>
                </c:pt>
                <c:pt idx="44">
                  <c:v>2014</c:v>
                </c:pt>
                <c:pt idx="45">
                  <c:v>2015</c:v>
                </c:pt>
                <c:pt idx="46">
                  <c:v>2016</c:v>
                </c:pt>
                <c:pt idx="47">
                  <c:v>2017</c:v>
                </c:pt>
                <c:pt idx="48">
                  <c:v>2018</c:v>
                </c:pt>
              </c:numCache>
            </c:numRef>
          </c:cat>
          <c:val>
            <c:numRef>
              <c:f>Sheet1!$B$3:$AX$3</c:f>
              <c:numCache>
                <c:formatCode>General</c:formatCode>
                <c:ptCount val="49"/>
                <c:pt idx="0" formatCode="0.00">
                  <c:v>5.8620000000000001</c:v>
                </c:pt>
                <c:pt idx="1">
                  <c:v>5.7072666666666665</c:v>
                </c:pt>
                <c:pt idx="2">
                  <c:v>5.5525333333333329</c:v>
                </c:pt>
                <c:pt idx="3">
                  <c:v>5.3977999999999993</c:v>
                </c:pt>
                <c:pt idx="4">
                  <c:v>5.2430666666666657</c:v>
                </c:pt>
                <c:pt idx="5" formatCode="0.00">
                  <c:v>5.0883333333333338</c:v>
                </c:pt>
                <c:pt idx="6">
                  <c:v>5.1550000000000002</c:v>
                </c:pt>
                <c:pt idx="7">
                  <c:v>5.2216666666666667</c:v>
                </c:pt>
                <c:pt idx="8">
                  <c:v>5.2883333333333331</c:v>
                </c:pt>
                <c:pt idx="9">
                  <c:v>5.3549999999999995</c:v>
                </c:pt>
                <c:pt idx="10" formatCode="0.00">
                  <c:v>5.4216666666666669</c:v>
                </c:pt>
                <c:pt idx="11">
                  <c:v>5.4756666666666671</c:v>
                </c:pt>
                <c:pt idx="12">
                  <c:v>5.5296666666666674</c:v>
                </c:pt>
                <c:pt idx="13">
                  <c:v>5.5836666666666677</c:v>
                </c:pt>
                <c:pt idx="14">
                  <c:v>5.6376666666666679</c:v>
                </c:pt>
                <c:pt idx="15" formatCode="0.00">
                  <c:v>5.6916666666666664</c:v>
                </c:pt>
                <c:pt idx="16">
                  <c:v>5.7809999999999997</c:v>
                </c:pt>
                <c:pt idx="17">
                  <c:v>5.870333333333333</c:v>
                </c:pt>
                <c:pt idx="18">
                  <c:v>5.9596666666666662</c:v>
                </c:pt>
                <c:pt idx="19">
                  <c:v>6.0489999999999995</c:v>
                </c:pt>
                <c:pt idx="20" formatCode="0.00">
                  <c:v>6.1383333333333345</c:v>
                </c:pt>
                <c:pt idx="21">
                  <c:v>6.3603333333333341</c:v>
                </c:pt>
                <c:pt idx="22">
                  <c:v>6.5823333333333336</c:v>
                </c:pt>
                <c:pt idx="23">
                  <c:v>6.8043333333333331</c:v>
                </c:pt>
                <c:pt idx="24">
                  <c:v>7.0263333333333327</c:v>
                </c:pt>
                <c:pt idx="25" formatCode="0.00">
                  <c:v>7.2483333333333322</c:v>
                </c:pt>
                <c:pt idx="26">
                  <c:v>7.3023333333333325</c:v>
                </c:pt>
                <c:pt idx="27">
                  <c:v>7.3563333333333327</c:v>
                </c:pt>
                <c:pt idx="28">
                  <c:v>7.410333333333333</c:v>
                </c:pt>
                <c:pt idx="29">
                  <c:v>7.4643333333333333</c:v>
                </c:pt>
                <c:pt idx="30" formatCode="0.00">
                  <c:v>7.5183333333333335</c:v>
                </c:pt>
                <c:pt idx="31" formatCode="0.00">
                  <c:v>7.4033333333333333</c:v>
                </c:pt>
                <c:pt idx="32" formatCode="0.00">
                  <c:v>7.461666666666666</c:v>
                </c:pt>
                <c:pt idx="33" formatCode="0.00">
                  <c:v>7.5533333333333337</c:v>
                </c:pt>
                <c:pt idx="34" formatCode="0.00">
                  <c:v>7.5433333333333339</c:v>
                </c:pt>
                <c:pt idx="35" formatCode="0.00">
                  <c:v>7.6133333333333333</c:v>
                </c:pt>
                <c:pt idx="36" formatCode="0.00">
                  <c:v>7.56</c:v>
                </c:pt>
                <c:pt idx="37" formatCode="0.00">
                  <c:v>7.6083333333333334</c:v>
                </c:pt>
                <c:pt idx="38" formatCode="0.00">
                  <c:v>7.4666666666666659</c:v>
                </c:pt>
                <c:pt idx="39" formatCode="0.00">
                  <c:v>7.3483333333333336</c:v>
                </c:pt>
                <c:pt idx="40" formatCode="0.00">
                  <c:v>7.4366666666666665</c:v>
                </c:pt>
                <c:pt idx="41" formatCode="0.00">
                  <c:v>7.5150000000000006</c:v>
                </c:pt>
                <c:pt idx="42" formatCode="0.00">
                  <c:v>7.543333333333333</c:v>
                </c:pt>
                <c:pt idx="43" formatCode="0.00">
                  <c:v>7.6033333333333326</c:v>
                </c:pt>
                <c:pt idx="44" formatCode="0.00">
                  <c:v>7.621666666666667</c:v>
                </c:pt>
                <c:pt idx="45" formatCode="0.00">
                  <c:v>7.6033333333333344</c:v>
                </c:pt>
                <c:pt idx="46" formatCode="0.00">
                  <c:v>7.5583333333333327</c:v>
                </c:pt>
                <c:pt idx="47" formatCode="0.00">
                  <c:v>7.5650000000000004</c:v>
                </c:pt>
                <c:pt idx="48" formatCode="0.00">
                  <c:v>7.67</c:v>
                </c:pt>
              </c:numCache>
            </c:numRef>
          </c:val>
          <c:smooth val="0"/>
          <c:extLst>
            <c:ext xmlns:c16="http://schemas.microsoft.com/office/drawing/2014/chart" uri="{C3380CC4-5D6E-409C-BE32-E72D297353CC}">
              <c16:uniqueId val="{00000001-E0CD-4979-9621-82F63367F187}"/>
            </c:ext>
          </c:extLst>
        </c:ser>
        <c:ser>
          <c:idx val="2"/>
          <c:order val="2"/>
          <c:tx>
            <c:strRef>
              <c:f>Sheet1!$A$4</c:f>
              <c:strCache>
                <c:ptCount val="1"/>
                <c:pt idx="0">
                  <c:v>Other Asia</c:v>
                </c:pt>
              </c:strCache>
            </c:strRef>
          </c:tx>
          <c:spPr>
            <a:ln w="28575" cap="rnd">
              <a:solidFill>
                <a:schemeClr val="accent3"/>
              </a:solidFill>
              <a:round/>
            </a:ln>
            <a:effectLst/>
          </c:spPr>
          <c:marker>
            <c:symbol val="none"/>
          </c:marker>
          <c:cat>
            <c:numRef>
              <c:f>Sheet1!$B$1:$AX$1</c:f>
              <c:numCache>
                <c:formatCode>General</c:formatCode>
                <c:ptCount val="49"/>
                <c:pt idx="0">
                  <c:v>1970</c:v>
                </c:pt>
                <c:pt idx="1">
                  <c:v>1971</c:v>
                </c:pt>
                <c:pt idx="2">
                  <c:v>1972</c:v>
                </c:pt>
                <c:pt idx="3">
                  <c:v>1973</c:v>
                </c:pt>
                <c:pt idx="4">
                  <c:v>1974</c:v>
                </c:pt>
                <c:pt idx="5">
                  <c:v>1975</c:v>
                </c:pt>
                <c:pt idx="6">
                  <c:v>1976</c:v>
                </c:pt>
                <c:pt idx="7">
                  <c:v>1977</c:v>
                </c:pt>
                <c:pt idx="8">
                  <c:v>1978</c:v>
                </c:pt>
                <c:pt idx="9">
                  <c:v>1979</c:v>
                </c:pt>
                <c:pt idx="10">
                  <c:v>1980</c:v>
                </c:pt>
                <c:pt idx="11">
                  <c:v>1981</c:v>
                </c:pt>
                <c:pt idx="12">
                  <c:v>1982</c:v>
                </c:pt>
                <c:pt idx="13">
                  <c:v>1983</c:v>
                </c:pt>
                <c:pt idx="14">
                  <c:v>1984</c:v>
                </c:pt>
                <c:pt idx="15">
                  <c:v>1985</c:v>
                </c:pt>
                <c:pt idx="16">
                  <c:v>1986</c:v>
                </c:pt>
                <c:pt idx="17">
                  <c:v>1987</c:v>
                </c:pt>
                <c:pt idx="18">
                  <c:v>1988</c:v>
                </c:pt>
                <c:pt idx="19">
                  <c:v>1989</c:v>
                </c:pt>
                <c:pt idx="20">
                  <c:v>1990</c:v>
                </c:pt>
                <c:pt idx="21">
                  <c:v>1991</c:v>
                </c:pt>
                <c:pt idx="22">
                  <c:v>1992</c:v>
                </c:pt>
                <c:pt idx="23">
                  <c:v>1993</c:v>
                </c:pt>
                <c:pt idx="24">
                  <c:v>1994</c:v>
                </c:pt>
                <c:pt idx="25">
                  <c:v>1995</c:v>
                </c:pt>
                <c:pt idx="26">
                  <c:v>1996</c:v>
                </c:pt>
                <c:pt idx="27">
                  <c:v>1997</c:v>
                </c:pt>
                <c:pt idx="28">
                  <c:v>1998</c:v>
                </c:pt>
                <c:pt idx="29">
                  <c:v>1999</c:v>
                </c:pt>
                <c:pt idx="30">
                  <c:v>2000</c:v>
                </c:pt>
                <c:pt idx="31">
                  <c:v>2001</c:v>
                </c:pt>
                <c:pt idx="32">
                  <c:v>2002</c:v>
                </c:pt>
                <c:pt idx="33">
                  <c:v>2003</c:v>
                </c:pt>
                <c:pt idx="34">
                  <c:v>2004</c:v>
                </c:pt>
                <c:pt idx="35">
                  <c:v>2005</c:v>
                </c:pt>
                <c:pt idx="36">
                  <c:v>2006</c:v>
                </c:pt>
                <c:pt idx="37">
                  <c:v>2007</c:v>
                </c:pt>
                <c:pt idx="38">
                  <c:v>2008</c:v>
                </c:pt>
                <c:pt idx="39">
                  <c:v>2009</c:v>
                </c:pt>
                <c:pt idx="40">
                  <c:v>2010</c:v>
                </c:pt>
                <c:pt idx="41">
                  <c:v>2011</c:v>
                </c:pt>
                <c:pt idx="42">
                  <c:v>2012</c:v>
                </c:pt>
                <c:pt idx="43">
                  <c:v>2013</c:v>
                </c:pt>
                <c:pt idx="44">
                  <c:v>2014</c:v>
                </c:pt>
                <c:pt idx="45">
                  <c:v>2015</c:v>
                </c:pt>
                <c:pt idx="46">
                  <c:v>2016</c:v>
                </c:pt>
                <c:pt idx="47">
                  <c:v>2017</c:v>
                </c:pt>
                <c:pt idx="48">
                  <c:v>2018</c:v>
                </c:pt>
              </c:numCache>
            </c:numRef>
          </c:cat>
          <c:val>
            <c:numRef>
              <c:f>Sheet1!$B$4:$AX$4</c:f>
              <c:numCache>
                <c:formatCode>General</c:formatCode>
                <c:ptCount val="49"/>
                <c:pt idx="0" formatCode="0.00">
                  <c:v>5.4050000000000002</c:v>
                </c:pt>
                <c:pt idx="1">
                  <c:v>5.3950000000000005</c:v>
                </c:pt>
                <c:pt idx="2">
                  <c:v>5.3850000000000007</c:v>
                </c:pt>
                <c:pt idx="3">
                  <c:v>5.3750000000000009</c:v>
                </c:pt>
                <c:pt idx="4">
                  <c:v>5.3650000000000011</c:v>
                </c:pt>
                <c:pt idx="5" formatCode="0.00">
                  <c:v>5.3550000000000004</c:v>
                </c:pt>
                <c:pt idx="6">
                  <c:v>5.3280000000000003</c:v>
                </c:pt>
                <c:pt idx="7">
                  <c:v>5.3010000000000002</c:v>
                </c:pt>
                <c:pt idx="8">
                  <c:v>5.274</c:v>
                </c:pt>
                <c:pt idx="9">
                  <c:v>5.2469999999999999</c:v>
                </c:pt>
                <c:pt idx="10" formatCode="0.00">
                  <c:v>5.2200000000000006</c:v>
                </c:pt>
                <c:pt idx="11">
                  <c:v>5.2416000000000009</c:v>
                </c:pt>
                <c:pt idx="12">
                  <c:v>5.2632000000000012</c:v>
                </c:pt>
                <c:pt idx="13">
                  <c:v>5.2848000000000015</c:v>
                </c:pt>
                <c:pt idx="14">
                  <c:v>5.3064000000000018</c:v>
                </c:pt>
                <c:pt idx="15" formatCode="0.00">
                  <c:v>5.3280000000000003</c:v>
                </c:pt>
                <c:pt idx="16">
                  <c:v>5.3868</c:v>
                </c:pt>
                <c:pt idx="17">
                  <c:v>5.4455999999999998</c:v>
                </c:pt>
                <c:pt idx="18">
                  <c:v>5.5043999999999995</c:v>
                </c:pt>
                <c:pt idx="19">
                  <c:v>5.5631999999999993</c:v>
                </c:pt>
                <c:pt idx="20" formatCode="0.00">
                  <c:v>5.6219999999999999</c:v>
                </c:pt>
                <c:pt idx="21">
                  <c:v>5.7183999999999999</c:v>
                </c:pt>
                <c:pt idx="22">
                  <c:v>5.8148</c:v>
                </c:pt>
                <c:pt idx="23">
                  <c:v>5.9112</c:v>
                </c:pt>
                <c:pt idx="24">
                  <c:v>6.0076000000000001</c:v>
                </c:pt>
                <c:pt idx="25" formatCode="0.00">
                  <c:v>6.1040000000000001</c:v>
                </c:pt>
                <c:pt idx="26">
                  <c:v>6.0679999999999996</c:v>
                </c:pt>
                <c:pt idx="27">
                  <c:v>6.0319999999999991</c:v>
                </c:pt>
                <c:pt idx="28">
                  <c:v>5.9959999999999987</c:v>
                </c:pt>
                <c:pt idx="29">
                  <c:v>5.9599999999999982</c:v>
                </c:pt>
                <c:pt idx="30" formatCode="0.00">
                  <c:v>5.9239999999999995</c:v>
                </c:pt>
                <c:pt idx="31" formatCode="0.00">
                  <c:v>5.782</c:v>
                </c:pt>
                <c:pt idx="32" formatCode="0.00">
                  <c:v>5.8019999999999996</c:v>
                </c:pt>
                <c:pt idx="33" formatCode="0.00">
                  <c:v>5.9079999999999995</c:v>
                </c:pt>
                <c:pt idx="34" formatCode="0.00">
                  <c:v>5.9700000000000006</c:v>
                </c:pt>
                <c:pt idx="35" formatCode="0.00">
                  <c:v>6.1360000000000001</c:v>
                </c:pt>
                <c:pt idx="36" formatCode="0.00">
                  <c:v>6.234</c:v>
                </c:pt>
                <c:pt idx="37" formatCode="0.00">
                  <c:v>6.13</c:v>
                </c:pt>
                <c:pt idx="38" formatCode="0.00">
                  <c:v>6.0619999999999994</c:v>
                </c:pt>
                <c:pt idx="39" formatCode="0.00">
                  <c:v>6.1219999999999999</c:v>
                </c:pt>
                <c:pt idx="40" formatCode="0.00">
                  <c:v>6.3833333333333337</c:v>
                </c:pt>
                <c:pt idx="41" formatCode="0.00">
                  <c:v>6.455000000000001</c:v>
                </c:pt>
                <c:pt idx="42" formatCode="0.00">
                  <c:v>6.6033333333333344</c:v>
                </c:pt>
                <c:pt idx="43" formatCode="0.00">
                  <c:v>6.9033333333333333</c:v>
                </c:pt>
                <c:pt idx="44" formatCode="0.00">
                  <c:v>6.8457142857142861</c:v>
                </c:pt>
                <c:pt idx="45" formatCode="0.00">
                  <c:v>6.9214285714285717</c:v>
                </c:pt>
                <c:pt idx="46" formatCode="0.00">
                  <c:v>6.9128571428571428</c:v>
                </c:pt>
                <c:pt idx="47" formatCode="0.00">
                  <c:v>6.9328571428571433</c:v>
                </c:pt>
                <c:pt idx="48" formatCode="0.00">
                  <c:v>6.98</c:v>
                </c:pt>
              </c:numCache>
            </c:numRef>
          </c:val>
          <c:smooth val="0"/>
          <c:extLst>
            <c:ext xmlns:c16="http://schemas.microsoft.com/office/drawing/2014/chart" uri="{C3380CC4-5D6E-409C-BE32-E72D297353CC}">
              <c16:uniqueId val="{00000000-8595-447A-8CEC-F14F5DCD0132}"/>
            </c:ext>
          </c:extLst>
        </c:ser>
        <c:ser>
          <c:idx val="3"/>
          <c:order val="3"/>
          <c:tx>
            <c:strRef>
              <c:f>Sheet1!$A$5</c:f>
              <c:strCache>
                <c:ptCount val="1"/>
                <c:pt idx="0">
                  <c:v>World</c:v>
                </c:pt>
              </c:strCache>
            </c:strRef>
          </c:tx>
          <c:spPr>
            <a:ln w="28575" cap="rnd">
              <a:solidFill>
                <a:schemeClr val="accent4"/>
              </a:solidFill>
              <a:round/>
            </a:ln>
            <a:effectLst/>
          </c:spPr>
          <c:marker>
            <c:symbol val="none"/>
          </c:marker>
          <c:cat>
            <c:numRef>
              <c:f>Sheet1!$B$1:$AX$1</c:f>
              <c:numCache>
                <c:formatCode>General</c:formatCode>
                <c:ptCount val="49"/>
                <c:pt idx="0">
                  <c:v>1970</c:v>
                </c:pt>
                <c:pt idx="1">
                  <c:v>1971</c:v>
                </c:pt>
                <c:pt idx="2">
                  <c:v>1972</c:v>
                </c:pt>
                <c:pt idx="3">
                  <c:v>1973</c:v>
                </c:pt>
                <c:pt idx="4">
                  <c:v>1974</c:v>
                </c:pt>
                <c:pt idx="5">
                  <c:v>1975</c:v>
                </c:pt>
                <c:pt idx="6">
                  <c:v>1976</c:v>
                </c:pt>
                <c:pt idx="7">
                  <c:v>1977</c:v>
                </c:pt>
                <c:pt idx="8">
                  <c:v>1978</c:v>
                </c:pt>
                <c:pt idx="9">
                  <c:v>1979</c:v>
                </c:pt>
                <c:pt idx="10">
                  <c:v>1980</c:v>
                </c:pt>
                <c:pt idx="11">
                  <c:v>1981</c:v>
                </c:pt>
                <c:pt idx="12">
                  <c:v>1982</c:v>
                </c:pt>
                <c:pt idx="13">
                  <c:v>1983</c:v>
                </c:pt>
                <c:pt idx="14">
                  <c:v>1984</c:v>
                </c:pt>
                <c:pt idx="15">
                  <c:v>1985</c:v>
                </c:pt>
                <c:pt idx="16">
                  <c:v>1986</c:v>
                </c:pt>
                <c:pt idx="17">
                  <c:v>1987</c:v>
                </c:pt>
                <c:pt idx="18">
                  <c:v>1988</c:v>
                </c:pt>
                <c:pt idx="19">
                  <c:v>1989</c:v>
                </c:pt>
                <c:pt idx="20">
                  <c:v>1990</c:v>
                </c:pt>
                <c:pt idx="21">
                  <c:v>1991</c:v>
                </c:pt>
                <c:pt idx="22">
                  <c:v>1992</c:v>
                </c:pt>
                <c:pt idx="23">
                  <c:v>1993</c:v>
                </c:pt>
                <c:pt idx="24">
                  <c:v>1994</c:v>
                </c:pt>
                <c:pt idx="25">
                  <c:v>1995</c:v>
                </c:pt>
                <c:pt idx="26">
                  <c:v>1996</c:v>
                </c:pt>
                <c:pt idx="27">
                  <c:v>1997</c:v>
                </c:pt>
                <c:pt idx="28">
                  <c:v>1998</c:v>
                </c:pt>
                <c:pt idx="29">
                  <c:v>1999</c:v>
                </c:pt>
                <c:pt idx="30">
                  <c:v>2000</c:v>
                </c:pt>
                <c:pt idx="31">
                  <c:v>2001</c:v>
                </c:pt>
                <c:pt idx="32">
                  <c:v>2002</c:v>
                </c:pt>
                <c:pt idx="33">
                  <c:v>2003</c:v>
                </c:pt>
                <c:pt idx="34">
                  <c:v>2004</c:v>
                </c:pt>
                <c:pt idx="35">
                  <c:v>2005</c:v>
                </c:pt>
                <c:pt idx="36">
                  <c:v>2006</c:v>
                </c:pt>
                <c:pt idx="37">
                  <c:v>2007</c:v>
                </c:pt>
                <c:pt idx="38">
                  <c:v>2008</c:v>
                </c:pt>
                <c:pt idx="39">
                  <c:v>2009</c:v>
                </c:pt>
                <c:pt idx="40">
                  <c:v>2010</c:v>
                </c:pt>
                <c:pt idx="41">
                  <c:v>2011</c:v>
                </c:pt>
                <c:pt idx="42">
                  <c:v>2012</c:v>
                </c:pt>
                <c:pt idx="43">
                  <c:v>2013</c:v>
                </c:pt>
                <c:pt idx="44">
                  <c:v>2014</c:v>
                </c:pt>
                <c:pt idx="45">
                  <c:v>2015</c:v>
                </c:pt>
                <c:pt idx="46">
                  <c:v>2016</c:v>
                </c:pt>
                <c:pt idx="47">
                  <c:v>2017</c:v>
                </c:pt>
                <c:pt idx="48">
                  <c:v>2018</c:v>
                </c:pt>
              </c:numCache>
            </c:numRef>
          </c:cat>
          <c:val>
            <c:numRef>
              <c:f>Sheet1!$B$5:$AX$5</c:f>
              <c:numCache>
                <c:formatCode>General</c:formatCode>
                <c:ptCount val="49"/>
                <c:pt idx="0">
                  <c:v>5.8</c:v>
                </c:pt>
                <c:pt idx="1">
                  <c:v>5.6920000000000002</c:v>
                </c:pt>
                <c:pt idx="2">
                  <c:v>5.5840000000000005</c:v>
                </c:pt>
                <c:pt idx="3">
                  <c:v>5.4760000000000009</c:v>
                </c:pt>
                <c:pt idx="4">
                  <c:v>5.3680000000000012</c:v>
                </c:pt>
                <c:pt idx="5">
                  <c:v>5.26</c:v>
                </c:pt>
                <c:pt idx="6">
                  <c:v>5.2539999999999996</c:v>
                </c:pt>
                <c:pt idx="7">
                  <c:v>5.2479999999999993</c:v>
                </c:pt>
                <c:pt idx="8">
                  <c:v>5.2419999999999991</c:v>
                </c:pt>
                <c:pt idx="9">
                  <c:v>5.2359999999999989</c:v>
                </c:pt>
                <c:pt idx="10">
                  <c:v>5.23</c:v>
                </c:pt>
                <c:pt idx="11">
                  <c:v>5.24</c:v>
                </c:pt>
                <c:pt idx="12">
                  <c:v>5.25</c:v>
                </c:pt>
                <c:pt idx="13">
                  <c:v>5.26</c:v>
                </c:pt>
                <c:pt idx="14">
                  <c:v>5.27</c:v>
                </c:pt>
                <c:pt idx="15">
                  <c:v>5.28</c:v>
                </c:pt>
                <c:pt idx="16">
                  <c:v>5.3420000000000005</c:v>
                </c:pt>
                <c:pt idx="17">
                  <c:v>5.4040000000000008</c:v>
                </c:pt>
                <c:pt idx="18">
                  <c:v>5.4660000000000011</c:v>
                </c:pt>
                <c:pt idx="19">
                  <c:v>5.5280000000000014</c:v>
                </c:pt>
                <c:pt idx="20">
                  <c:v>5.59</c:v>
                </c:pt>
                <c:pt idx="21">
                  <c:v>5.6840000000000002</c:v>
                </c:pt>
                <c:pt idx="22">
                  <c:v>5.7780000000000005</c:v>
                </c:pt>
                <c:pt idx="23">
                  <c:v>5.8720000000000008</c:v>
                </c:pt>
                <c:pt idx="24">
                  <c:v>5.9660000000000011</c:v>
                </c:pt>
                <c:pt idx="25">
                  <c:v>6.06</c:v>
                </c:pt>
                <c:pt idx="26">
                  <c:v>6.1679999999999993</c:v>
                </c:pt>
                <c:pt idx="27">
                  <c:v>6.2759999999999989</c:v>
                </c:pt>
                <c:pt idx="28">
                  <c:v>6.3839999999999986</c:v>
                </c:pt>
                <c:pt idx="29">
                  <c:v>6.4919999999999982</c:v>
                </c:pt>
                <c:pt idx="30">
                  <c:v>6.6</c:v>
                </c:pt>
                <c:pt idx="31">
                  <c:v>6.6</c:v>
                </c:pt>
                <c:pt idx="32">
                  <c:v>6.65</c:v>
                </c:pt>
                <c:pt idx="33">
                  <c:v>6.68</c:v>
                </c:pt>
                <c:pt idx="34">
                  <c:v>6.7</c:v>
                </c:pt>
                <c:pt idx="35">
                  <c:v>6.72</c:v>
                </c:pt>
                <c:pt idx="36">
                  <c:v>6.79</c:v>
                </c:pt>
                <c:pt idx="37">
                  <c:v>6.83</c:v>
                </c:pt>
                <c:pt idx="38">
                  <c:v>6.77</c:v>
                </c:pt>
                <c:pt idx="39">
                  <c:v>6.77</c:v>
                </c:pt>
                <c:pt idx="40">
                  <c:v>6.78</c:v>
                </c:pt>
                <c:pt idx="41">
                  <c:v>6.81</c:v>
                </c:pt>
                <c:pt idx="42">
                  <c:v>6.8</c:v>
                </c:pt>
                <c:pt idx="43">
                  <c:v>6.8</c:v>
                </c:pt>
                <c:pt idx="44">
                  <c:v>6.82</c:v>
                </c:pt>
                <c:pt idx="45">
                  <c:v>6.8</c:v>
                </c:pt>
                <c:pt idx="46">
                  <c:v>6.8</c:v>
                </c:pt>
                <c:pt idx="47">
                  <c:v>6.8</c:v>
                </c:pt>
                <c:pt idx="48" formatCode="0.00">
                  <c:v>6.86</c:v>
                </c:pt>
              </c:numCache>
            </c:numRef>
          </c:val>
          <c:smooth val="0"/>
          <c:extLst>
            <c:ext xmlns:c16="http://schemas.microsoft.com/office/drawing/2014/chart" uri="{C3380CC4-5D6E-409C-BE32-E72D297353CC}">
              <c16:uniqueId val="{00000001-8595-447A-8CEC-F14F5DCD0132}"/>
            </c:ext>
          </c:extLst>
        </c:ser>
        <c:dLbls>
          <c:showLegendKey val="0"/>
          <c:showVal val="0"/>
          <c:showCatName val="0"/>
          <c:showSerName val="0"/>
          <c:showPercent val="0"/>
          <c:showBubbleSize val="0"/>
        </c:dLbls>
        <c:smooth val="0"/>
        <c:axId val="341437216"/>
        <c:axId val="341437608"/>
      </c:lineChart>
      <c:catAx>
        <c:axId val="34143721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341437608"/>
        <c:crosses val="autoZero"/>
        <c:auto val="1"/>
        <c:lblAlgn val="ctr"/>
        <c:lblOffset val="100"/>
        <c:noMultiLvlLbl val="0"/>
      </c:catAx>
      <c:valAx>
        <c:axId val="341437608"/>
        <c:scaling>
          <c:orientation val="minMax"/>
          <c:max val="8.5"/>
          <c:min val="5"/>
        </c:scaling>
        <c:delete val="0"/>
        <c:axPos val="l"/>
        <c:majorGridlines>
          <c:spPr>
            <a:ln w="9525" cap="flat" cmpd="sng" algn="ctr">
              <a:solidFill>
                <a:schemeClr val="tx1">
                  <a:lumMod val="15000"/>
                  <a:lumOff val="85000"/>
                </a:schemeClr>
              </a:solidFill>
              <a:round/>
            </a:ln>
            <a:effectLst/>
          </c:spPr>
        </c:majorGridlines>
        <c:numFmt formatCode="0.0" sourceLinked="0"/>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crossAx val="341437216"/>
        <c:crosses val="autoZero"/>
        <c:crossBetween val="between"/>
      </c:valAx>
      <c:spPr>
        <a:noFill/>
        <a:ln w="25400">
          <a:noFill/>
        </a:ln>
        <a:effectLst/>
      </c:spPr>
    </c:plotArea>
    <c:legend>
      <c:legendPos val="b"/>
      <c:layout/>
      <c:overlay val="0"/>
      <c:spPr>
        <a:noFill/>
        <a:ln>
          <a:noFill/>
        </a:ln>
        <a:effectLst/>
      </c:spPr>
      <c:txPr>
        <a:bodyPr rot="0" spcFirstLastPara="1" vertOverflow="ellipsis" vert="horz" wrap="square" anchor="ctr" anchorCtr="1"/>
        <a:lstStyle/>
        <a:p>
          <a:pPr>
            <a:defRPr sz="20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Sheet1!$A$2</c:f>
              <c:strCache>
                <c:ptCount val="1"/>
                <c:pt idx="0">
                  <c:v>Top Asia</c:v>
                </c:pt>
              </c:strCache>
            </c:strRef>
          </c:tx>
          <c:spPr>
            <a:ln w="28575" cap="rnd">
              <a:solidFill>
                <a:srgbClr val="FFC000"/>
              </a:solidFill>
              <a:round/>
            </a:ln>
            <a:effectLst/>
          </c:spPr>
          <c:marker>
            <c:symbol val="none"/>
          </c:marker>
          <c:cat>
            <c:strRef>
              <c:f>Sheet1!$B$1:$BH$1</c:f>
              <c:strCache>
                <c:ptCount val="59"/>
                <c:pt idx="0">
                  <c:v>1960</c:v>
                </c:pt>
                <c:pt idx="1">
                  <c:v>1961</c:v>
                </c:pt>
                <c:pt idx="2">
                  <c:v>1962</c:v>
                </c:pt>
                <c:pt idx="3">
                  <c:v>1963</c:v>
                </c:pt>
                <c:pt idx="4">
                  <c:v>1964</c:v>
                </c:pt>
                <c:pt idx="5">
                  <c:v>1965</c:v>
                </c:pt>
                <c:pt idx="6">
                  <c:v>1966</c:v>
                </c:pt>
                <c:pt idx="7">
                  <c:v>1967</c:v>
                </c:pt>
                <c:pt idx="8">
                  <c:v>1968</c:v>
                </c:pt>
                <c:pt idx="9">
                  <c:v>1969</c:v>
                </c:pt>
                <c:pt idx="10">
                  <c:v>1970</c:v>
                </c:pt>
                <c:pt idx="11">
                  <c:v>1971</c:v>
                </c:pt>
                <c:pt idx="12">
                  <c:v>1972</c:v>
                </c:pt>
                <c:pt idx="13">
                  <c:v>1973</c:v>
                </c:pt>
                <c:pt idx="14">
                  <c:v>1974</c:v>
                </c:pt>
                <c:pt idx="15">
                  <c:v>1975</c:v>
                </c:pt>
                <c:pt idx="16">
                  <c:v>1976</c:v>
                </c:pt>
                <c:pt idx="17">
                  <c:v>1977</c:v>
                </c:pt>
                <c:pt idx="18">
                  <c:v>1978</c:v>
                </c:pt>
                <c:pt idx="19">
                  <c:v>1979</c:v>
                </c:pt>
                <c:pt idx="20">
                  <c:v>1980</c:v>
                </c:pt>
                <c:pt idx="21">
                  <c:v>1981</c:v>
                </c:pt>
                <c:pt idx="22">
                  <c:v>1982</c:v>
                </c:pt>
                <c:pt idx="23">
                  <c:v>1983</c:v>
                </c:pt>
                <c:pt idx="24">
                  <c:v>1984</c:v>
                </c:pt>
                <c:pt idx="25">
                  <c:v>1985</c:v>
                </c:pt>
                <c:pt idx="26">
                  <c:v>1986</c:v>
                </c:pt>
                <c:pt idx="27">
                  <c:v>1987</c:v>
                </c:pt>
                <c:pt idx="28">
                  <c:v>1988</c:v>
                </c:pt>
                <c:pt idx="29">
                  <c:v>1989</c:v>
                </c:pt>
                <c:pt idx="30">
                  <c:v>1990</c:v>
                </c:pt>
                <c:pt idx="31">
                  <c:v>1991</c:v>
                </c:pt>
                <c:pt idx="32">
                  <c:v>1992</c:v>
                </c:pt>
                <c:pt idx="33">
                  <c:v>1993</c:v>
                </c:pt>
                <c:pt idx="34">
                  <c:v>1994</c:v>
                </c:pt>
                <c:pt idx="35">
                  <c:v>1995</c:v>
                </c:pt>
                <c:pt idx="36">
                  <c:v>1996</c:v>
                </c:pt>
                <c:pt idx="37">
                  <c:v>1997</c:v>
                </c:pt>
                <c:pt idx="38">
                  <c:v>1998</c:v>
                </c:pt>
                <c:pt idx="39">
                  <c:v>1999</c:v>
                </c:pt>
                <c:pt idx="40">
                  <c:v>2000</c:v>
                </c:pt>
                <c:pt idx="41">
                  <c:v>2001</c:v>
                </c:pt>
                <c:pt idx="42">
                  <c:v>2002</c:v>
                </c:pt>
                <c:pt idx="43">
                  <c:v>2003</c:v>
                </c:pt>
                <c:pt idx="44">
                  <c:v>2004</c:v>
                </c:pt>
                <c:pt idx="45">
                  <c:v>2005</c:v>
                </c:pt>
                <c:pt idx="46">
                  <c:v>2006</c:v>
                </c:pt>
                <c:pt idx="47">
                  <c:v>2007</c:v>
                </c:pt>
                <c:pt idx="48">
                  <c:v>2008</c:v>
                </c:pt>
                <c:pt idx="49">
                  <c:v>2009</c:v>
                </c:pt>
                <c:pt idx="50">
                  <c:v>2010</c:v>
                </c:pt>
                <c:pt idx="51">
                  <c:v>2011</c:v>
                </c:pt>
                <c:pt idx="52">
                  <c:v>2012</c:v>
                </c:pt>
                <c:pt idx="53">
                  <c:v>2013</c:v>
                </c:pt>
                <c:pt idx="54">
                  <c:v>2014</c:v>
                </c:pt>
                <c:pt idx="55">
                  <c:v>2015</c:v>
                </c:pt>
                <c:pt idx="56">
                  <c:v>2016</c:v>
                </c:pt>
                <c:pt idx="57">
                  <c:v>2017</c:v>
                </c:pt>
                <c:pt idx="58">
                  <c:v>2018</c:v>
                </c:pt>
              </c:strCache>
            </c:strRef>
          </c:cat>
          <c:val>
            <c:numRef>
              <c:f>Sheet1!$B$2:$BH$2</c:f>
              <c:numCache>
                <c:formatCode>General</c:formatCode>
                <c:ptCount val="59"/>
                <c:pt idx="0">
                  <c:v>3564.2893316834152</c:v>
                </c:pt>
                <c:pt idx="1">
                  <c:v>3719.0015348046204</c:v>
                </c:pt>
                <c:pt idx="2">
                  <c:v>3980.6947695103504</c:v>
                </c:pt>
                <c:pt idx="3">
                  <c:v>4307.3369518151421</c:v>
                </c:pt>
                <c:pt idx="4">
                  <c:v>4586.3445049282163</c:v>
                </c:pt>
                <c:pt idx="5">
                  <c:v>4868.5490390664627</c:v>
                </c:pt>
                <c:pt idx="6">
                  <c:v>5220.2461307924959</c:v>
                </c:pt>
                <c:pt idx="7">
                  <c:v>5626.5951771819582</c:v>
                </c:pt>
                <c:pt idx="8">
                  <c:v>6192.2170243674655</c:v>
                </c:pt>
                <c:pt idx="9">
                  <c:v>6826.7482685747136</c:v>
                </c:pt>
                <c:pt idx="10">
                  <c:v>7065.5164622090724</c:v>
                </c:pt>
                <c:pt idx="11">
                  <c:v>7459.8856290272352</c:v>
                </c:pt>
                <c:pt idx="12">
                  <c:v>8086.0448114479714</c:v>
                </c:pt>
                <c:pt idx="13">
                  <c:v>8838.3933837442019</c:v>
                </c:pt>
                <c:pt idx="14">
                  <c:v>8937.395390048132</c:v>
                </c:pt>
                <c:pt idx="15">
                  <c:v>9029.1047825497189</c:v>
                </c:pt>
                <c:pt idx="16">
                  <c:v>9641.9191172930314</c:v>
                </c:pt>
                <c:pt idx="17">
                  <c:v>10200.447702016059</c:v>
                </c:pt>
                <c:pt idx="18">
                  <c:v>10830.239409657735</c:v>
                </c:pt>
                <c:pt idx="19">
                  <c:v>11495.95034930269</c:v>
                </c:pt>
                <c:pt idx="20">
                  <c:v>12027.370936708721</c:v>
                </c:pt>
                <c:pt idx="21">
                  <c:v>12582.815194541152</c:v>
                </c:pt>
                <c:pt idx="22">
                  <c:v>12792.12772655825</c:v>
                </c:pt>
                <c:pt idx="23">
                  <c:v>13405.964771890107</c:v>
                </c:pt>
                <c:pt idx="24">
                  <c:v>14217.16765262005</c:v>
                </c:pt>
                <c:pt idx="25">
                  <c:v>14510.392207581224</c:v>
                </c:pt>
                <c:pt idx="26">
                  <c:v>15349.93907957414</c:v>
                </c:pt>
                <c:pt idx="27">
                  <c:v>16860.503071781066</c:v>
                </c:pt>
                <c:pt idx="28">
                  <c:v>18273.230544456401</c:v>
                </c:pt>
                <c:pt idx="29">
                  <c:v>19320.28333901447</c:v>
                </c:pt>
                <c:pt idx="30">
                  <c:v>20211.131284453055</c:v>
                </c:pt>
                <c:pt idx="31">
                  <c:v>21130.287044474</c:v>
                </c:pt>
                <c:pt idx="32">
                  <c:v>22063.585736740737</c:v>
                </c:pt>
                <c:pt idx="33">
                  <c:v>22760.023037352559</c:v>
                </c:pt>
                <c:pt idx="34">
                  <c:v>23716.920760364315</c:v>
                </c:pt>
                <c:pt idx="35">
                  <c:v>24512.811064225403</c:v>
                </c:pt>
                <c:pt idx="36">
                  <c:v>25115.138587253394</c:v>
                </c:pt>
                <c:pt idx="37">
                  <c:v>25800.798412325916</c:v>
                </c:pt>
                <c:pt idx="38">
                  <c:v>24487.34632029647</c:v>
                </c:pt>
                <c:pt idx="39">
                  <c:v>25261.098950701278</c:v>
                </c:pt>
                <c:pt idx="40">
                  <c:v>26603.7747461162</c:v>
                </c:pt>
                <c:pt idx="41">
                  <c:v>25995.505411873419</c:v>
                </c:pt>
                <c:pt idx="42">
                  <c:v>26467.02845725324</c:v>
                </c:pt>
                <c:pt idx="43">
                  <c:v>27234.812941463839</c:v>
                </c:pt>
                <c:pt idx="44">
                  <c:v>28755.226069263161</c:v>
                </c:pt>
                <c:pt idx="45">
                  <c:v>29904.733811950078</c:v>
                </c:pt>
                <c:pt idx="46">
                  <c:v>30994.31439673619</c:v>
                </c:pt>
                <c:pt idx="47">
                  <c:v>32114.216427775496</c:v>
                </c:pt>
                <c:pt idx="48">
                  <c:v>31810.276404700744</c:v>
                </c:pt>
                <c:pt idx="49">
                  <c:v>30694.636416758596</c:v>
                </c:pt>
                <c:pt idx="50">
                  <c:v>33115.717554180053</c:v>
                </c:pt>
                <c:pt idx="51">
                  <c:v>34107.752579287451</c:v>
                </c:pt>
                <c:pt idx="52">
                  <c:v>34562.797399699557</c:v>
                </c:pt>
                <c:pt idx="53">
                  <c:v>35435.150791234046</c:v>
                </c:pt>
                <c:pt idx="54">
                  <c:v>36117.697661293205</c:v>
                </c:pt>
                <c:pt idx="55">
                  <c:v>36615.067576955145</c:v>
                </c:pt>
                <c:pt idx="56">
                  <c:v>37098.615145345204</c:v>
                </c:pt>
                <c:pt idx="57">
                  <c:v>38319.17274106016</c:v>
                </c:pt>
                <c:pt idx="58">
                  <c:v>39021.717677704073</c:v>
                </c:pt>
              </c:numCache>
            </c:numRef>
          </c:val>
          <c:smooth val="0"/>
          <c:extLst>
            <c:ext xmlns:c16="http://schemas.microsoft.com/office/drawing/2014/chart" uri="{C3380CC4-5D6E-409C-BE32-E72D297353CC}">
              <c16:uniqueId val="{00000000-7047-42EE-A9A3-631A3E67E0EC}"/>
            </c:ext>
          </c:extLst>
        </c:ser>
        <c:ser>
          <c:idx val="1"/>
          <c:order val="1"/>
          <c:tx>
            <c:strRef>
              <c:f>Sheet1!$A$3</c:f>
              <c:strCache>
                <c:ptCount val="1"/>
                <c:pt idx="0">
                  <c:v>Top Euro/Africa</c:v>
                </c:pt>
              </c:strCache>
            </c:strRef>
          </c:tx>
          <c:spPr>
            <a:ln w="28575" cap="rnd">
              <a:solidFill>
                <a:srgbClr val="00B0F0"/>
              </a:solidFill>
              <a:round/>
            </a:ln>
            <a:effectLst/>
          </c:spPr>
          <c:marker>
            <c:symbol val="none"/>
          </c:marker>
          <c:cat>
            <c:strRef>
              <c:f>Sheet1!$B$1:$BH$1</c:f>
              <c:strCache>
                <c:ptCount val="59"/>
                <c:pt idx="0">
                  <c:v>1960</c:v>
                </c:pt>
                <c:pt idx="1">
                  <c:v>1961</c:v>
                </c:pt>
                <c:pt idx="2">
                  <c:v>1962</c:v>
                </c:pt>
                <c:pt idx="3">
                  <c:v>1963</c:v>
                </c:pt>
                <c:pt idx="4">
                  <c:v>1964</c:v>
                </c:pt>
                <c:pt idx="5">
                  <c:v>1965</c:v>
                </c:pt>
                <c:pt idx="6">
                  <c:v>1966</c:v>
                </c:pt>
                <c:pt idx="7">
                  <c:v>1967</c:v>
                </c:pt>
                <c:pt idx="8">
                  <c:v>1968</c:v>
                </c:pt>
                <c:pt idx="9">
                  <c:v>1969</c:v>
                </c:pt>
                <c:pt idx="10">
                  <c:v>1970</c:v>
                </c:pt>
                <c:pt idx="11">
                  <c:v>1971</c:v>
                </c:pt>
                <c:pt idx="12">
                  <c:v>1972</c:v>
                </c:pt>
                <c:pt idx="13">
                  <c:v>1973</c:v>
                </c:pt>
                <c:pt idx="14">
                  <c:v>1974</c:v>
                </c:pt>
                <c:pt idx="15">
                  <c:v>1975</c:v>
                </c:pt>
                <c:pt idx="16">
                  <c:v>1976</c:v>
                </c:pt>
                <c:pt idx="17">
                  <c:v>1977</c:v>
                </c:pt>
                <c:pt idx="18">
                  <c:v>1978</c:v>
                </c:pt>
                <c:pt idx="19">
                  <c:v>1979</c:v>
                </c:pt>
                <c:pt idx="20">
                  <c:v>1980</c:v>
                </c:pt>
                <c:pt idx="21">
                  <c:v>1981</c:v>
                </c:pt>
                <c:pt idx="22">
                  <c:v>1982</c:v>
                </c:pt>
                <c:pt idx="23">
                  <c:v>1983</c:v>
                </c:pt>
                <c:pt idx="24">
                  <c:v>1984</c:v>
                </c:pt>
                <c:pt idx="25">
                  <c:v>1985</c:v>
                </c:pt>
                <c:pt idx="26">
                  <c:v>1986</c:v>
                </c:pt>
                <c:pt idx="27">
                  <c:v>1987</c:v>
                </c:pt>
                <c:pt idx="28">
                  <c:v>1988</c:v>
                </c:pt>
                <c:pt idx="29">
                  <c:v>1989</c:v>
                </c:pt>
                <c:pt idx="30">
                  <c:v>1990</c:v>
                </c:pt>
                <c:pt idx="31">
                  <c:v>1991</c:v>
                </c:pt>
                <c:pt idx="32">
                  <c:v>1992</c:v>
                </c:pt>
                <c:pt idx="33">
                  <c:v>1993</c:v>
                </c:pt>
                <c:pt idx="34">
                  <c:v>1994</c:v>
                </c:pt>
                <c:pt idx="35">
                  <c:v>1995</c:v>
                </c:pt>
                <c:pt idx="36">
                  <c:v>1996</c:v>
                </c:pt>
                <c:pt idx="37">
                  <c:v>1997</c:v>
                </c:pt>
                <c:pt idx="38">
                  <c:v>1998</c:v>
                </c:pt>
                <c:pt idx="39">
                  <c:v>1999</c:v>
                </c:pt>
                <c:pt idx="40">
                  <c:v>2000</c:v>
                </c:pt>
                <c:pt idx="41">
                  <c:v>2001</c:v>
                </c:pt>
                <c:pt idx="42">
                  <c:v>2002</c:v>
                </c:pt>
                <c:pt idx="43">
                  <c:v>2003</c:v>
                </c:pt>
                <c:pt idx="44">
                  <c:v>2004</c:v>
                </c:pt>
                <c:pt idx="45">
                  <c:v>2005</c:v>
                </c:pt>
                <c:pt idx="46">
                  <c:v>2006</c:v>
                </c:pt>
                <c:pt idx="47">
                  <c:v>2007</c:v>
                </c:pt>
                <c:pt idx="48">
                  <c:v>2008</c:v>
                </c:pt>
                <c:pt idx="49">
                  <c:v>2009</c:v>
                </c:pt>
                <c:pt idx="50">
                  <c:v>2010</c:v>
                </c:pt>
                <c:pt idx="51">
                  <c:v>2011</c:v>
                </c:pt>
                <c:pt idx="52">
                  <c:v>2012</c:v>
                </c:pt>
                <c:pt idx="53">
                  <c:v>2013</c:v>
                </c:pt>
                <c:pt idx="54">
                  <c:v>2014</c:v>
                </c:pt>
                <c:pt idx="55">
                  <c:v>2015</c:v>
                </c:pt>
                <c:pt idx="56">
                  <c:v>2016</c:v>
                </c:pt>
                <c:pt idx="57">
                  <c:v>2017</c:v>
                </c:pt>
                <c:pt idx="58">
                  <c:v>2018</c:v>
                </c:pt>
              </c:strCache>
            </c:strRef>
          </c:cat>
          <c:val>
            <c:numRef>
              <c:f>Sheet1!$B$3:$BH$3</c:f>
              <c:numCache>
                <c:formatCode>General</c:formatCode>
                <c:ptCount val="59"/>
                <c:pt idx="0">
                  <c:v>6731.3128779514218</c:v>
                </c:pt>
                <c:pt idx="1">
                  <c:v>7342.7403635941309</c:v>
                </c:pt>
                <c:pt idx="2">
                  <c:v>7707.7894595907155</c:v>
                </c:pt>
                <c:pt idx="3">
                  <c:v>8334.57386627907</c:v>
                </c:pt>
                <c:pt idx="4">
                  <c:v>8795.3852899094672</c:v>
                </c:pt>
                <c:pt idx="5">
                  <c:v>9399.8611867622476</c:v>
                </c:pt>
                <c:pt idx="6">
                  <c:v>9695.5254683820513</c:v>
                </c:pt>
                <c:pt idx="7">
                  <c:v>9993.0118497360418</c:v>
                </c:pt>
                <c:pt idx="8">
                  <c:v>10858.072671756338</c:v>
                </c:pt>
                <c:pt idx="9">
                  <c:v>11800.249305682426</c:v>
                </c:pt>
                <c:pt idx="10">
                  <c:v>12486.923192317743</c:v>
                </c:pt>
                <c:pt idx="11">
                  <c:v>13168.446277914374</c:v>
                </c:pt>
                <c:pt idx="12">
                  <c:v>14197.501589447096</c:v>
                </c:pt>
                <c:pt idx="13">
                  <c:v>14991.217312443283</c:v>
                </c:pt>
                <c:pt idx="14">
                  <c:v>15082.249584634334</c:v>
                </c:pt>
                <c:pt idx="15">
                  <c:v>15200.800106145809</c:v>
                </c:pt>
                <c:pt idx="16">
                  <c:v>13283.45835624863</c:v>
                </c:pt>
                <c:pt idx="17">
                  <c:v>13615.669054688036</c:v>
                </c:pt>
                <c:pt idx="18">
                  <c:v>14091.733675640591</c:v>
                </c:pt>
                <c:pt idx="19">
                  <c:v>14373.913576666006</c:v>
                </c:pt>
                <c:pt idx="20">
                  <c:v>14454.704243112306</c:v>
                </c:pt>
                <c:pt idx="21">
                  <c:v>14543.885169799678</c:v>
                </c:pt>
                <c:pt idx="22">
                  <c:v>14601.747386420691</c:v>
                </c:pt>
                <c:pt idx="23">
                  <c:v>14590.017665084786</c:v>
                </c:pt>
                <c:pt idx="24">
                  <c:v>14742.564942902311</c:v>
                </c:pt>
                <c:pt idx="25">
                  <c:v>15103.31266835848</c:v>
                </c:pt>
                <c:pt idx="26">
                  <c:v>15392.038606017139</c:v>
                </c:pt>
                <c:pt idx="27">
                  <c:v>15982.2806547243</c:v>
                </c:pt>
                <c:pt idx="28">
                  <c:v>16702.225958489737</c:v>
                </c:pt>
                <c:pt idx="29">
                  <c:v>17333.107316060177</c:v>
                </c:pt>
                <c:pt idx="30">
                  <c:v>18034.076273886214</c:v>
                </c:pt>
                <c:pt idx="31">
                  <c:v>18435.287210714971</c:v>
                </c:pt>
                <c:pt idx="32">
                  <c:v>18774.925589912153</c:v>
                </c:pt>
                <c:pt idx="33">
                  <c:v>18751.116363204867</c:v>
                </c:pt>
                <c:pt idx="34">
                  <c:v>19320.018442213481</c:v>
                </c:pt>
                <c:pt idx="35">
                  <c:v>20165.008692274128</c:v>
                </c:pt>
                <c:pt idx="36">
                  <c:v>20883.250034505963</c:v>
                </c:pt>
                <c:pt idx="37">
                  <c:v>21882.228704771045</c:v>
                </c:pt>
                <c:pt idx="38">
                  <c:v>22850.01323884078</c:v>
                </c:pt>
                <c:pt idx="39">
                  <c:v>23847.57888542517</c:v>
                </c:pt>
                <c:pt idx="40">
                  <c:v>25114.553524021394</c:v>
                </c:pt>
                <c:pt idx="41">
                  <c:v>25637.359180248499</c:v>
                </c:pt>
                <c:pt idx="42">
                  <c:v>26084.834152227431</c:v>
                </c:pt>
                <c:pt idx="43">
                  <c:v>26445.248910388411</c:v>
                </c:pt>
                <c:pt idx="44">
                  <c:v>27305.97050028955</c:v>
                </c:pt>
                <c:pt idx="45">
                  <c:v>27833.948089510359</c:v>
                </c:pt>
                <c:pt idx="46">
                  <c:v>28671.054308186624</c:v>
                </c:pt>
                <c:pt idx="47">
                  <c:v>29445.660936128217</c:v>
                </c:pt>
                <c:pt idx="48">
                  <c:v>28917.573805271022</c:v>
                </c:pt>
                <c:pt idx="49">
                  <c:v>27771.350230085536</c:v>
                </c:pt>
                <c:pt idx="50">
                  <c:v>27888.052651893431</c:v>
                </c:pt>
                <c:pt idx="51">
                  <c:v>27558.050225238188</c:v>
                </c:pt>
                <c:pt idx="52">
                  <c:v>27042.018444612524</c:v>
                </c:pt>
                <c:pt idx="53">
                  <c:v>27106.41573746932</c:v>
                </c:pt>
                <c:pt idx="54">
                  <c:v>28070.22904236781</c:v>
                </c:pt>
                <c:pt idx="55">
                  <c:v>30527.334640317753</c:v>
                </c:pt>
                <c:pt idx="56">
                  <c:v>31213.609577821233</c:v>
                </c:pt>
                <c:pt idx="57">
                  <c:v>32485.840314189238</c:v>
                </c:pt>
                <c:pt idx="58">
                  <c:v>33784.586668853852</c:v>
                </c:pt>
              </c:numCache>
            </c:numRef>
          </c:val>
          <c:smooth val="0"/>
          <c:extLst>
            <c:ext xmlns:c16="http://schemas.microsoft.com/office/drawing/2014/chart" uri="{C3380CC4-5D6E-409C-BE32-E72D297353CC}">
              <c16:uniqueId val="{00000001-7047-42EE-A9A3-631A3E67E0EC}"/>
            </c:ext>
          </c:extLst>
        </c:ser>
        <c:ser>
          <c:idx val="2"/>
          <c:order val="2"/>
          <c:tx>
            <c:strRef>
              <c:f>Sheet1!$A$4</c:f>
              <c:strCache>
                <c:ptCount val="1"/>
                <c:pt idx="0">
                  <c:v>Trapped Asia</c:v>
                </c:pt>
              </c:strCache>
            </c:strRef>
          </c:tx>
          <c:spPr>
            <a:ln w="28575" cap="rnd">
              <a:solidFill>
                <a:schemeClr val="accent3"/>
              </a:solidFill>
              <a:round/>
            </a:ln>
            <a:effectLst/>
          </c:spPr>
          <c:marker>
            <c:symbol val="none"/>
          </c:marker>
          <c:cat>
            <c:strRef>
              <c:f>Sheet1!$B$1:$BH$1</c:f>
              <c:strCache>
                <c:ptCount val="59"/>
                <c:pt idx="0">
                  <c:v>1960</c:v>
                </c:pt>
                <c:pt idx="1">
                  <c:v>1961</c:v>
                </c:pt>
                <c:pt idx="2">
                  <c:v>1962</c:v>
                </c:pt>
                <c:pt idx="3">
                  <c:v>1963</c:v>
                </c:pt>
                <c:pt idx="4">
                  <c:v>1964</c:v>
                </c:pt>
                <c:pt idx="5">
                  <c:v>1965</c:v>
                </c:pt>
                <c:pt idx="6">
                  <c:v>1966</c:v>
                </c:pt>
                <c:pt idx="7">
                  <c:v>1967</c:v>
                </c:pt>
                <c:pt idx="8">
                  <c:v>1968</c:v>
                </c:pt>
                <c:pt idx="9">
                  <c:v>1969</c:v>
                </c:pt>
                <c:pt idx="10">
                  <c:v>1970</c:v>
                </c:pt>
                <c:pt idx="11">
                  <c:v>1971</c:v>
                </c:pt>
                <c:pt idx="12">
                  <c:v>1972</c:v>
                </c:pt>
                <c:pt idx="13">
                  <c:v>1973</c:v>
                </c:pt>
                <c:pt idx="14">
                  <c:v>1974</c:v>
                </c:pt>
                <c:pt idx="15">
                  <c:v>1975</c:v>
                </c:pt>
                <c:pt idx="16">
                  <c:v>1976</c:v>
                </c:pt>
                <c:pt idx="17">
                  <c:v>1977</c:v>
                </c:pt>
                <c:pt idx="18">
                  <c:v>1978</c:v>
                </c:pt>
                <c:pt idx="19">
                  <c:v>1979</c:v>
                </c:pt>
                <c:pt idx="20">
                  <c:v>1980</c:v>
                </c:pt>
                <c:pt idx="21">
                  <c:v>1981</c:v>
                </c:pt>
                <c:pt idx="22">
                  <c:v>1982</c:v>
                </c:pt>
                <c:pt idx="23">
                  <c:v>1983</c:v>
                </c:pt>
                <c:pt idx="24">
                  <c:v>1984</c:v>
                </c:pt>
                <c:pt idx="25">
                  <c:v>1985</c:v>
                </c:pt>
                <c:pt idx="26">
                  <c:v>1986</c:v>
                </c:pt>
                <c:pt idx="27">
                  <c:v>1987</c:v>
                </c:pt>
                <c:pt idx="28">
                  <c:v>1988</c:v>
                </c:pt>
                <c:pt idx="29">
                  <c:v>1989</c:v>
                </c:pt>
                <c:pt idx="30">
                  <c:v>1990</c:v>
                </c:pt>
                <c:pt idx="31">
                  <c:v>1991</c:v>
                </c:pt>
                <c:pt idx="32">
                  <c:v>1992</c:v>
                </c:pt>
                <c:pt idx="33">
                  <c:v>1993</c:v>
                </c:pt>
                <c:pt idx="34">
                  <c:v>1994</c:v>
                </c:pt>
                <c:pt idx="35">
                  <c:v>1995</c:v>
                </c:pt>
                <c:pt idx="36">
                  <c:v>1996</c:v>
                </c:pt>
                <c:pt idx="37">
                  <c:v>1997</c:v>
                </c:pt>
                <c:pt idx="38">
                  <c:v>1998</c:v>
                </c:pt>
                <c:pt idx="39">
                  <c:v>1999</c:v>
                </c:pt>
                <c:pt idx="40">
                  <c:v>2000</c:v>
                </c:pt>
                <c:pt idx="41">
                  <c:v>2001</c:v>
                </c:pt>
                <c:pt idx="42">
                  <c:v>2002</c:v>
                </c:pt>
                <c:pt idx="43">
                  <c:v>2003</c:v>
                </c:pt>
                <c:pt idx="44">
                  <c:v>2004</c:v>
                </c:pt>
                <c:pt idx="45">
                  <c:v>2005</c:v>
                </c:pt>
                <c:pt idx="46">
                  <c:v>2006</c:v>
                </c:pt>
                <c:pt idx="47">
                  <c:v>2007</c:v>
                </c:pt>
                <c:pt idx="48">
                  <c:v>2008</c:v>
                </c:pt>
                <c:pt idx="49">
                  <c:v>2009</c:v>
                </c:pt>
                <c:pt idx="50">
                  <c:v>2010</c:v>
                </c:pt>
                <c:pt idx="51">
                  <c:v>2011</c:v>
                </c:pt>
                <c:pt idx="52">
                  <c:v>2012</c:v>
                </c:pt>
                <c:pt idx="53">
                  <c:v>2013</c:v>
                </c:pt>
                <c:pt idx="54">
                  <c:v>2014</c:v>
                </c:pt>
                <c:pt idx="55">
                  <c:v>2015</c:v>
                </c:pt>
                <c:pt idx="56">
                  <c:v>2016</c:v>
                </c:pt>
                <c:pt idx="57">
                  <c:v>2017</c:v>
                </c:pt>
                <c:pt idx="58">
                  <c:v>2018</c:v>
                </c:pt>
              </c:strCache>
            </c:strRef>
          </c:cat>
          <c:val>
            <c:numRef>
              <c:f>Sheet1!$B$4:$BH$4</c:f>
              <c:numCache>
                <c:formatCode>General</c:formatCode>
                <c:ptCount val="59"/>
                <c:pt idx="0">
                  <c:v>765.60162156265756</c:v>
                </c:pt>
                <c:pt idx="1">
                  <c:v>787.88920863488511</c:v>
                </c:pt>
                <c:pt idx="2">
                  <c:v>803.97151545844406</c:v>
                </c:pt>
                <c:pt idx="3">
                  <c:v>825.87731174107398</c:v>
                </c:pt>
                <c:pt idx="4">
                  <c:v>835.89128638910711</c:v>
                </c:pt>
                <c:pt idx="5">
                  <c:v>861.72456614611531</c:v>
                </c:pt>
                <c:pt idx="6">
                  <c:v>889.2128323551251</c:v>
                </c:pt>
                <c:pt idx="7">
                  <c:v>902.40222351111629</c:v>
                </c:pt>
                <c:pt idx="8">
                  <c:v>946.41867837673112</c:v>
                </c:pt>
                <c:pt idx="9">
                  <c:v>970.84301004258737</c:v>
                </c:pt>
                <c:pt idx="10">
                  <c:v>1007.6587458007125</c:v>
                </c:pt>
                <c:pt idx="11">
                  <c:v>1053.0310316611353</c:v>
                </c:pt>
                <c:pt idx="12">
                  <c:v>1097.0671097966956</c:v>
                </c:pt>
                <c:pt idx="13">
                  <c:v>1174.3363700169398</c:v>
                </c:pt>
                <c:pt idx="14">
                  <c:v>1217.0680803986363</c:v>
                </c:pt>
                <c:pt idx="15">
                  <c:v>1226.1256763080971</c:v>
                </c:pt>
                <c:pt idx="16">
                  <c:v>1310.6788275294216</c:v>
                </c:pt>
                <c:pt idx="17">
                  <c:v>1376.5540422416043</c:v>
                </c:pt>
                <c:pt idx="18">
                  <c:v>1436.0930100419489</c:v>
                </c:pt>
                <c:pt idx="19">
                  <c:v>1504.1829441854334</c:v>
                </c:pt>
                <c:pt idx="20">
                  <c:v>1569.4493382578346</c:v>
                </c:pt>
                <c:pt idx="21">
                  <c:v>1626.54609566311</c:v>
                </c:pt>
                <c:pt idx="22">
                  <c:v>1664.422502080221</c:v>
                </c:pt>
                <c:pt idx="23">
                  <c:v>1705.1674075808737</c:v>
                </c:pt>
                <c:pt idx="24">
                  <c:v>1516.713248371361</c:v>
                </c:pt>
                <c:pt idx="25">
                  <c:v>1478.3437236496054</c:v>
                </c:pt>
                <c:pt idx="26">
                  <c:v>1489.0704951712748</c:v>
                </c:pt>
                <c:pt idx="27">
                  <c:v>1529.3716551127507</c:v>
                </c:pt>
                <c:pt idx="28">
                  <c:v>1617.5443290651517</c:v>
                </c:pt>
                <c:pt idx="29">
                  <c:v>1723.8615068699571</c:v>
                </c:pt>
                <c:pt idx="30">
                  <c:v>1821.9193400043041</c:v>
                </c:pt>
                <c:pt idx="31">
                  <c:v>1909.7547076806629</c:v>
                </c:pt>
                <c:pt idx="32">
                  <c:v>2004.1724278509946</c:v>
                </c:pt>
                <c:pt idx="33">
                  <c:v>1888.9760837595443</c:v>
                </c:pt>
                <c:pt idx="34">
                  <c:v>1970.4513741843725</c:v>
                </c:pt>
                <c:pt idx="35">
                  <c:v>2095.6208034915294</c:v>
                </c:pt>
                <c:pt idx="36">
                  <c:v>2217.0052822493981</c:v>
                </c:pt>
                <c:pt idx="37">
                  <c:v>2263.8785831996347</c:v>
                </c:pt>
                <c:pt idx="38">
                  <c:v>2070.5665173818948</c:v>
                </c:pt>
                <c:pt idx="39">
                  <c:v>2132.5031702222554</c:v>
                </c:pt>
                <c:pt idx="40">
                  <c:v>2237.4953052780761</c:v>
                </c:pt>
                <c:pt idx="41">
                  <c:v>2253.7595721227303</c:v>
                </c:pt>
                <c:pt idx="42">
                  <c:v>2338.415972940094</c:v>
                </c:pt>
                <c:pt idx="43">
                  <c:v>2444.3436478933099</c:v>
                </c:pt>
                <c:pt idx="44">
                  <c:v>2568.4739540242458</c:v>
                </c:pt>
                <c:pt idx="45">
                  <c:v>2672.5263650413294</c:v>
                </c:pt>
                <c:pt idx="46">
                  <c:v>2789.8227584100191</c:v>
                </c:pt>
                <c:pt idx="47">
                  <c:v>2929.0747665755448</c:v>
                </c:pt>
                <c:pt idx="48">
                  <c:v>3020.9371804974899</c:v>
                </c:pt>
                <c:pt idx="49">
                  <c:v>3001.3996121633463</c:v>
                </c:pt>
                <c:pt idx="50">
                  <c:v>3181.2117066073356</c:v>
                </c:pt>
                <c:pt idx="51">
                  <c:v>3281.2575545977261</c:v>
                </c:pt>
                <c:pt idx="52">
                  <c:v>3447.0883769647216</c:v>
                </c:pt>
                <c:pt idx="53">
                  <c:v>3577.8038963703088</c:v>
                </c:pt>
                <c:pt idx="54">
                  <c:v>3712.6607427171443</c:v>
                </c:pt>
                <c:pt idx="55">
                  <c:v>3854.5622716564094</c:v>
                </c:pt>
                <c:pt idx="56">
                  <c:v>3996.0482308776714</c:v>
                </c:pt>
                <c:pt idx="57">
                  <c:v>4170.8905684944539</c:v>
                </c:pt>
                <c:pt idx="58">
                  <c:v>4335.8389440515848</c:v>
                </c:pt>
              </c:numCache>
            </c:numRef>
          </c:val>
          <c:smooth val="0"/>
          <c:extLst>
            <c:ext xmlns:c16="http://schemas.microsoft.com/office/drawing/2014/chart" uri="{C3380CC4-5D6E-409C-BE32-E72D297353CC}">
              <c16:uniqueId val="{00000002-7047-42EE-A9A3-631A3E67E0EC}"/>
            </c:ext>
          </c:extLst>
        </c:ser>
        <c:ser>
          <c:idx val="3"/>
          <c:order val="3"/>
          <c:tx>
            <c:strRef>
              <c:f>Sheet1!$A$5</c:f>
              <c:strCache>
                <c:ptCount val="1"/>
                <c:pt idx="0">
                  <c:v>World</c:v>
                </c:pt>
              </c:strCache>
            </c:strRef>
          </c:tx>
          <c:spPr>
            <a:ln w="28575" cap="rnd">
              <a:solidFill>
                <a:schemeClr val="accent4"/>
              </a:solidFill>
              <a:round/>
            </a:ln>
            <a:effectLst/>
          </c:spPr>
          <c:marker>
            <c:symbol val="none"/>
          </c:marker>
          <c:cat>
            <c:strRef>
              <c:f>Sheet1!$B$1:$BH$1</c:f>
              <c:strCache>
                <c:ptCount val="59"/>
                <c:pt idx="0">
                  <c:v>1960</c:v>
                </c:pt>
                <c:pt idx="1">
                  <c:v>1961</c:v>
                </c:pt>
                <c:pt idx="2">
                  <c:v>1962</c:v>
                </c:pt>
                <c:pt idx="3">
                  <c:v>1963</c:v>
                </c:pt>
                <c:pt idx="4">
                  <c:v>1964</c:v>
                </c:pt>
                <c:pt idx="5">
                  <c:v>1965</c:v>
                </c:pt>
                <c:pt idx="6">
                  <c:v>1966</c:v>
                </c:pt>
                <c:pt idx="7">
                  <c:v>1967</c:v>
                </c:pt>
                <c:pt idx="8">
                  <c:v>1968</c:v>
                </c:pt>
                <c:pt idx="9">
                  <c:v>1969</c:v>
                </c:pt>
                <c:pt idx="10">
                  <c:v>1970</c:v>
                </c:pt>
                <c:pt idx="11">
                  <c:v>1971</c:v>
                </c:pt>
                <c:pt idx="12">
                  <c:v>1972</c:v>
                </c:pt>
                <c:pt idx="13">
                  <c:v>1973</c:v>
                </c:pt>
                <c:pt idx="14">
                  <c:v>1974</c:v>
                </c:pt>
                <c:pt idx="15">
                  <c:v>1975</c:v>
                </c:pt>
                <c:pt idx="16">
                  <c:v>1976</c:v>
                </c:pt>
                <c:pt idx="17">
                  <c:v>1977</c:v>
                </c:pt>
                <c:pt idx="18">
                  <c:v>1978</c:v>
                </c:pt>
                <c:pt idx="19">
                  <c:v>1979</c:v>
                </c:pt>
                <c:pt idx="20">
                  <c:v>1980</c:v>
                </c:pt>
                <c:pt idx="21">
                  <c:v>1981</c:v>
                </c:pt>
                <c:pt idx="22">
                  <c:v>1982</c:v>
                </c:pt>
                <c:pt idx="23">
                  <c:v>1983</c:v>
                </c:pt>
                <c:pt idx="24">
                  <c:v>1984</c:v>
                </c:pt>
                <c:pt idx="25">
                  <c:v>1985</c:v>
                </c:pt>
                <c:pt idx="26">
                  <c:v>1986</c:v>
                </c:pt>
                <c:pt idx="27">
                  <c:v>1987</c:v>
                </c:pt>
                <c:pt idx="28">
                  <c:v>1988</c:v>
                </c:pt>
                <c:pt idx="29">
                  <c:v>1989</c:v>
                </c:pt>
                <c:pt idx="30">
                  <c:v>1990</c:v>
                </c:pt>
                <c:pt idx="31">
                  <c:v>1991</c:v>
                </c:pt>
                <c:pt idx="32">
                  <c:v>1992</c:v>
                </c:pt>
                <c:pt idx="33">
                  <c:v>1993</c:v>
                </c:pt>
                <c:pt idx="34">
                  <c:v>1994</c:v>
                </c:pt>
                <c:pt idx="35">
                  <c:v>1995</c:v>
                </c:pt>
                <c:pt idx="36">
                  <c:v>1996</c:v>
                </c:pt>
                <c:pt idx="37">
                  <c:v>1997</c:v>
                </c:pt>
                <c:pt idx="38">
                  <c:v>1998</c:v>
                </c:pt>
                <c:pt idx="39">
                  <c:v>1999</c:v>
                </c:pt>
                <c:pt idx="40">
                  <c:v>2000</c:v>
                </c:pt>
                <c:pt idx="41">
                  <c:v>2001</c:v>
                </c:pt>
                <c:pt idx="42">
                  <c:v>2002</c:v>
                </c:pt>
                <c:pt idx="43">
                  <c:v>2003</c:v>
                </c:pt>
                <c:pt idx="44">
                  <c:v>2004</c:v>
                </c:pt>
                <c:pt idx="45">
                  <c:v>2005</c:v>
                </c:pt>
                <c:pt idx="46">
                  <c:v>2006</c:v>
                </c:pt>
                <c:pt idx="47">
                  <c:v>2007</c:v>
                </c:pt>
                <c:pt idx="48">
                  <c:v>2008</c:v>
                </c:pt>
                <c:pt idx="49">
                  <c:v>2009</c:v>
                </c:pt>
                <c:pt idx="50">
                  <c:v>2010</c:v>
                </c:pt>
                <c:pt idx="51">
                  <c:v>2011</c:v>
                </c:pt>
                <c:pt idx="52">
                  <c:v>2012</c:v>
                </c:pt>
                <c:pt idx="53">
                  <c:v>2013</c:v>
                </c:pt>
                <c:pt idx="54">
                  <c:v>2014</c:v>
                </c:pt>
                <c:pt idx="55">
                  <c:v>2015</c:v>
                </c:pt>
                <c:pt idx="56">
                  <c:v>2016</c:v>
                </c:pt>
                <c:pt idx="57">
                  <c:v>2017</c:v>
                </c:pt>
                <c:pt idx="58">
                  <c:v>2018</c:v>
                </c:pt>
              </c:strCache>
            </c:strRef>
          </c:cat>
          <c:val>
            <c:numRef>
              <c:f>Sheet1!$B$5:$BH$5</c:f>
              <c:numCache>
                <c:formatCode>General</c:formatCode>
                <c:ptCount val="59"/>
                <c:pt idx="0">
                  <c:v>3746.3790614647369</c:v>
                </c:pt>
                <c:pt idx="1">
                  <c:v>3855.2817190260362</c:v>
                </c:pt>
                <c:pt idx="2">
                  <c:v>4000.4265893252054</c:v>
                </c:pt>
                <c:pt idx="3">
                  <c:v>4128.5840137198747</c:v>
                </c:pt>
                <c:pt idx="4">
                  <c:v>4317.1783892620442</c:v>
                </c:pt>
                <c:pt idx="5">
                  <c:v>4463.7353113010031</c:v>
                </c:pt>
                <c:pt idx="6">
                  <c:v>4623.7851461890559</c:v>
                </c:pt>
                <c:pt idx="7">
                  <c:v>4734.3661416286577</c:v>
                </c:pt>
                <c:pt idx="8">
                  <c:v>4933.0790995947355</c:v>
                </c:pt>
                <c:pt idx="9">
                  <c:v>5126.4412394753399</c:v>
                </c:pt>
                <c:pt idx="10">
                  <c:v>5199.0090864844551</c:v>
                </c:pt>
                <c:pt idx="11">
                  <c:v>5312.8255155323823</c:v>
                </c:pt>
                <c:pt idx="12">
                  <c:v>5505.1905929393497</c:v>
                </c:pt>
                <c:pt idx="13">
                  <c:v>5750.2165863349646</c:v>
                </c:pt>
                <c:pt idx="14">
                  <c:v>5753.0457245563957</c:v>
                </c:pt>
                <c:pt idx="15">
                  <c:v>5681.7431478931476</c:v>
                </c:pt>
                <c:pt idx="16">
                  <c:v>5876.3460467143213</c:v>
                </c:pt>
                <c:pt idx="17">
                  <c:v>6002.5276225418265</c:v>
                </c:pt>
                <c:pt idx="18">
                  <c:v>6128.8569310699449</c:v>
                </c:pt>
                <c:pt idx="19">
                  <c:v>6271.1291170603299</c:v>
                </c:pt>
                <c:pt idx="20">
                  <c:v>6280.6804024468938</c:v>
                </c:pt>
                <c:pt idx="21">
                  <c:v>6290.4504006290963</c:v>
                </c:pt>
                <c:pt idx="22">
                  <c:v>6205.9293364444266</c:v>
                </c:pt>
                <c:pt idx="23">
                  <c:v>6244.2698284380413</c:v>
                </c:pt>
                <c:pt idx="24">
                  <c:v>6413.6311705945436</c:v>
                </c:pt>
                <c:pt idx="25">
                  <c:v>6537.5277406977839</c:v>
                </c:pt>
                <c:pt idx="26">
                  <c:v>6642.0225037268729</c:v>
                </c:pt>
                <c:pt idx="27">
                  <c:v>6767.3301388692025</c:v>
                </c:pt>
                <c:pt idx="28">
                  <c:v>6956.7068190470709</c:v>
                </c:pt>
                <c:pt idx="29">
                  <c:v>7089.3984016041231</c:v>
                </c:pt>
                <c:pt idx="30">
                  <c:v>7171.4384382477147</c:v>
                </c:pt>
                <c:pt idx="31">
                  <c:v>7158.3676581227674</c:v>
                </c:pt>
                <c:pt idx="32">
                  <c:v>7172.132639104866</c:v>
                </c:pt>
                <c:pt idx="33">
                  <c:v>7169.1339171775271</c:v>
                </c:pt>
                <c:pt idx="34">
                  <c:v>7272.8949020742994</c:v>
                </c:pt>
                <c:pt idx="35">
                  <c:v>7382.443106259183</c:v>
                </c:pt>
                <c:pt idx="36">
                  <c:v>7522.5885960649239</c:v>
                </c:pt>
                <c:pt idx="37">
                  <c:v>7689.8899743115762</c:v>
                </c:pt>
                <c:pt idx="38">
                  <c:v>7777.994631912984</c:v>
                </c:pt>
                <c:pt idx="39">
                  <c:v>7923.1866742780521</c:v>
                </c:pt>
                <c:pt idx="40">
                  <c:v>8162.5430501347601</c:v>
                </c:pt>
                <c:pt idx="41">
                  <c:v>8215.0651923199403</c:v>
                </c:pt>
                <c:pt idx="42">
                  <c:v>8288.0677955613282</c:v>
                </c:pt>
                <c:pt idx="43">
                  <c:v>8426.8148264822357</c:v>
                </c:pt>
                <c:pt idx="44">
                  <c:v>8688.838247673355</c:v>
                </c:pt>
                <c:pt idx="45">
                  <c:v>8917.7726880617411</c:v>
                </c:pt>
                <c:pt idx="46">
                  <c:v>9193.9495569279625</c:v>
                </c:pt>
                <c:pt idx="47">
                  <c:v>9473.9475794609407</c:v>
                </c:pt>
                <c:pt idx="48">
                  <c:v>9531.1042449042889</c:v>
                </c:pt>
                <c:pt idx="49">
                  <c:v>9257.7852326049106</c:v>
                </c:pt>
                <c:pt idx="50">
                  <c:v>9540.9048283072061</c:v>
                </c:pt>
                <c:pt idx="51">
                  <c:v>9725.9340300228287</c:v>
                </c:pt>
                <c:pt idx="52">
                  <c:v>9853.0870954714719</c:v>
                </c:pt>
                <c:pt idx="53">
                  <c:v>9996.1870133943612</c:v>
                </c:pt>
                <c:pt idx="54">
                  <c:v>10159.410363246607</c:v>
                </c:pt>
                <c:pt idx="55">
                  <c:v>10323.685875330646</c:v>
                </c:pt>
                <c:pt idx="56">
                  <c:v>10457.979062550638</c:v>
                </c:pt>
                <c:pt idx="57">
                  <c:v>10661.230561387336</c:v>
                </c:pt>
                <c:pt idx="58">
                  <c:v>10857.869122886463</c:v>
                </c:pt>
              </c:numCache>
            </c:numRef>
          </c:val>
          <c:smooth val="0"/>
          <c:extLst>
            <c:ext xmlns:c16="http://schemas.microsoft.com/office/drawing/2014/chart" uri="{C3380CC4-5D6E-409C-BE32-E72D297353CC}">
              <c16:uniqueId val="{00000003-7047-42EE-A9A3-631A3E67E0EC}"/>
            </c:ext>
          </c:extLst>
        </c:ser>
        <c:dLbls>
          <c:showLegendKey val="0"/>
          <c:showVal val="0"/>
          <c:showCatName val="0"/>
          <c:showSerName val="0"/>
          <c:showPercent val="0"/>
          <c:showBubbleSize val="0"/>
        </c:dLbls>
        <c:smooth val="0"/>
        <c:axId val="344209128"/>
        <c:axId val="344209520"/>
      </c:lineChart>
      <c:catAx>
        <c:axId val="34420912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344209520"/>
        <c:crosses val="autoZero"/>
        <c:auto val="1"/>
        <c:lblAlgn val="ctr"/>
        <c:lblOffset val="100"/>
        <c:noMultiLvlLbl val="0"/>
      </c:catAx>
      <c:valAx>
        <c:axId val="344209520"/>
        <c:scaling>
          <c:orientation val="minMax"/>
          <c:max val="40000"/>
        </c:scaling>
        <c:delete val="0"/>
        <c:axPos val="l"/>
        <c:majorGridlines>
          <c:spPr>
            <a:ln w="9525" cap="flat" cmpd="sng" algn="ctr">
              <a:solidFill>
                <a:schemeClr val="tx1">
                  <a:lumMod val="15000"/>
                  <a:lumOff val="85000"/>
                </a:schemeClr>
              </a:solidFill>
              <a:round/>
            </a:ln>
            <a:effectLst/>
          </c:spPr>
        </c:majorGridlines>
        <c:numFmt formatCode="&quot;$&quot;#,##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344209128"/>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6.1743978693839741E-2"/>
          <c:y val="2.5870561432725044E-2"/>
          <c:w val="0.7999981472904123"/>
          <c:h val="0.81351960510611243"/>
        </c:manualLayout>
      </c:layout>
      <c:lineChart>
        <c:grouping val="standard"/>
        <c:varyColors val="0"/>
        <c:ser>
          <c:idx val="0"/>
          <c:order val="0"/>
          <c:tx>
            <c:strRef>
              <c:f>Sheet1!$A$2</c:f>
              <c:strCache>
                <c:ptCount val="1"/>
                <c:pt idx="0">
                  <c:v>EU</c:v>
                </c:pt>
              </c:strCache>
            </c:strRef>
          </c:tx>
          <c:spPr>
            <a:ln>
              <a:solidFill>
                <a:srgbClr val="FFFF00"/>
              </a:solidFill>
            </a:ln>
          </c:spPr>
          <c:marker>
            <c:symbol val="none"/>
          </c:marker>
          <c:cat>
            <c:strRef>
              <c:f>Sheet1!$B$1:$Z$1</c:f>
              <c:strCache>
                <c:ptCount val="25"/>
                <c:pt idx="0">
                  <c:v>1970</c:v>
                </c:pt>
                <c:pt idx="1">
                  <c:v>1975</c:v>
                </c:pt>
                <c:pt idx="2">
                  <c:v>1980</c:v>
                </c:pt>
                <c:pt idx="3">
                  <c:v>1985</c:v>
                </c:pt>
                <c:pt idx="4">
                  <c:v>1990</c:v>
                </c:pt>
                <c:pt idx="5">
                  <c:v>1995</c:v>
                </c:pt>
                <c:pt idx="6">
                  <c:v>2000</c:v>
                </c:pt>
                <c:pt idx="7">
                  <c:v>2001</c:v>
                </c:pt>
                <c:pt idx="8">
                  <c:v>2002</c:v>
                </c:pt>
                <c:pt idx="9">
                  <c:v>2003</c:v>
                </c:pt>
                <c:pt idx="10">
                  <c:v>2004</c:v>
                </c:pt>
                <c:pt idx="11">
                  <c:v>2005</c:v>
                </c:pt>
                <c:pt idx="12">
                  <c:v>2006</c:v>
                </c:pt>
                <c:pt idx="13">
                  <c:v>2007</c:v>
                </c:pt>
                <c:pt idx="14">
                  <c:v>2008</c:v>
                </c:pt>
                <c:pt idx="15">
                  <c:v>2009</c:v>
                </c:pt>
                <c:pt idx="16">
                  <c:v>2010</c:v>
                </c:pt>
                <c:pt idx="17">
                  <c:v>2011</c:v>
                </c:pt>
                <c:pt idx="18">
                  <c:v>2012</c:v>
                </c:pt>
                <c:pt idx="19">
                  <c:v>2013</c:v>
                </c:pt>
                <c:pt idx="20">
                  <c:v>2014</c:v>
                </c:pt>
                <c:pt idx="21">
                  <c:v>2015</c:v>
                </c:pt>
                <c:pt idx="22">
                  <c:v>2016</c:v>
                </c:pt>
                <c:pt idx="23">
                  <c:v>2017</c:v>
                </c:pt>
                <c:pt idx="24">
                  <c:v>2018</c:v>
                </c:pt>
              </c:strCache>
            </c:strRef>
          </c:cat>
          <c:val>
            <c:numRef>
              <c:f>Sheet1!$B$2:$Z$2</c:f>
              <c:numCache>
                <c:formatCode>General</c:formatCode>
                <c:ptCount val="25"/>
                <c:pt idx="0">
                  <c:v>6.7</c:v>
                </c:pt>
                <c:pt idx="1">
                  <c:v>6.1</c:v>
                </c:pt>
                <c:pt idx="2">
                  <c:v>6.3</c:v>
                </c:pt>
                <c:pt idx="3">
                  <c:v>6.2</c:v>
                </c:pt>
                <c:pt idx="4">
                  <c:v>6.6</c:v>
                </c:pt>
                <c:pt idx="5">
                  <c:v>6.7</c:v>
                </c:pt>
                <c:pt idx="6">
                  <c:v>7.5</c:v>
                </c:pt>
                <c:pt idx="7">
                  <c:v>7.4</c:v>
                </c:pt>
                <c:pt idx="8">
                  <c:v>7.5</c:v>
                </c:pt>
                <c:pt idx="9">
                  <c:v>7.5</c:v>
                </c:pt>
                <c:pt idx="10">
                  <c:v>7.6</c:v>
                </c:pt>
                <c:pt idx="11">
                  <c:v>7.6</c:v>
                </c:pt>
                <c:pt idx="12">
                  <c:v>7.6</c:v>
                </c:pt>
                <c:pt idx="13">
                  <c:v>7.6</c:v>
                </c:pt>
                <c:pt idx="14">
                  <c:v>7.5</c:v>
                </c:pt>
                <c:pt idx="15">
                  <c:v>7.5</c:v>
                </c:pt>
                <c:pt idx="16">
                  <c:v>7.5</c:v>
                </c:pt>
                <c:pt idx="17">
                  <c:v>7.5</c:v>
                </c:pt>
                <c:pt idx="18">
                  <c:v>7.5</c:v>
                </c:pt>
                <c:pt idx="19">
                  <c:v>7.5</c:v>
                </c:pt>
                <c:pt idx="20">
                  <c:v>7.6</c:v>
                </c:pt>
                <c:pt idx="21">
                  <c:v>7.6</c:v>
                </c:pt>
                <c:pt idx="22">
                  <c:v>7.6</c:v>
                </c:pt>
                <c:pt idx="23">
                  <c:v>7.6</c:v>
                </c:pt>
                <c:pt idx="24">
                  <c:v>7.71</c:v>
                </c:pt>
              </c:numCache>
            </c:numRef>
          </c:val>
          <c:smooth val="0"/>
          <c:extLst>
            <c:ext xmlns:c16="http://schemas.microsoft.com/office/drawing/2014/chart" uri="{C3380CC4-5D6E-409C-BE32-E72D297353CC}">
              <c16:uniqueId val="{00000000-C6C1-4F24-B20E-C68B88749448}"/>
            </c:ext>
          </c:extLst>
        </c:ser>
        <c:ser>
          <c:idx val="1"/>
          <c:order val="1"/>
          <c:tx>
            <c:strRef>
              <c:f>Sheet1!$A$3</c:f>
              <c:strCache>
                <c:ptCount val="1"/>
                <c:pt idx="0">
                  <c:v>Ireland</c:v>
                </c:pt>
              </c:strCache>
            </c:strRef>
          </c:tx>
          <c:spPr>
            <a:ln>
              <a:solidFill>
                <a:schemeClr val="accent2"/>
              </a:solidFill>
            </a:ln>
          </c:spPr>
          <c:marker>
            <c:symbol val="none"/>
          </c:marker>
          <c:cat>
            <c:strRef>
              <c:f>Sheet1!$B$1:$Z$1</c:f>
              <c:strCache>
                <c:ptCount val="25"/>
                <c:pt idx="0">
                  <c:v>1970</c:v>
                </c:pt>
                <c:pt idx="1">
                  <c:v>1975</c:v>
                </c:pt>
                <c:pt idx="2">
                  <c:v>1980</c:v>
                </c:pt>
                <c:pt idx="3">
                  <c:v>1985</c:v>
                </c:pt>
                <c:pt idx="4">
                  <c:v>1990</c:v>
                </c:pt>
                <c:pt idx="5">
                  <c:v>1995</c:v>
                </c:pt>
                <c:pt idx="6">
                  <c:v>2000</c:v>
                </c:pt>
                <c:pt idx="7">
                  <c:v>2001</c:v>
                </c:pt>
                <c:pt idx="8">
                  <c:v>2002</c:v>
                </c:pt>
                <c:pt idx="9">
                  <c:v>2003</c:v>
                </c:pt>
                <c:pt idx="10">
                  <c:v>2004</c:v>
                </c:pt>
                <c:pt idx="11">
                  <c:v>2005</c:v>
                </c:pt>
                <c:pt idx="12">
                  <c:v>2006</c:v>
                </c:pt>
                <c:pt idx="13">
                  <c:v>2007</c:v>
                </c:pt>
                <c:pt idx="14">
                  <c:v>2008</c:v>
                </c:pt>
                <c:pt idx="15">
                  <c:v>2009</c:v>
                </c:pt>
                <c:pt idx="16">
                  <c:v>2010</c:v>
                </c:pt>
                <c:pt idx="17">
                  <c:v>2011</c:v>
                </c:pt>
                <c:pt idx="18">
                  <c:v>2012</c:v>
                </c:pt>
                <c:pt idx="19">
                  <c:v>2013</c:v>
                </c:pt>
                <c:pt idx="20">
                  <c:v>2014</c:v>
                </c:pt>
                <c:pt idx="21">
                  <c:v>2015</c:v>
                </c:pt>
                <c:pt idx="22">
                  <c:v>2016</c:v>
                </c:pt>
                <c:pt idx="23">
                  <c:v>2017</c:v>
                </c:pt>
                <c:pt idx="24">
                  <c:v>2018</c:v>
                </c:pt>
              </c:strCache>
            </c:strRef>
          </c:cat>
          <c:val>
            <c:numRef>
              <c:f>Sheet1!$B$3:$Z$3</c:f>
              <c:numCache>
                <c:formatCode>General</c:formatCode>
                <c:ptCount val="25"/>
                <c:pt idx="0">
                  <c:v>6.7</c:v>
                </c:pt>
                <c:pt idx="1">
                  <c:v>6.1</c:v>
                </c:pt>
                <c:pt idx="2">
                  <c:v>6.5</c:v>
                </c:pt>
                <c:pt idx="3">
                  <c:v>6.6</c:v>
                </c:pt>
                <c:pt idx="4">
                  <c:v>7.1</c:v>
                </c:pt>
                <c:pt idx="5">
                  <c:v>8.3000000000000007</c:v>
                </c:pt>
                <c:pt idx="6">
                  <c:v>8.1999999999999993</c:v>
                </c:pt>
                <c:pt idx="7">
                  <c:v>8</c:v>
                </c:pt>
                <c:pt idx="8">
                  <c:v>8</c:v>
                </c:pt>
                <c:pt idx="9">
                  <c:v>8.1</c:v>
                </c:pt>
                <c:pt idx="10">
                  <c:v>8.1999999999999993</c:v>
                </c:pt>
                <c:pt idx="11">
                  <c:v>8.3000000000000007</c:v>
                </c:pt>
                <c:pt idx="12">
                  <c:v>8.1999999999999993</c:v>
                </c:pt>
                <c:pt idx="13">
                  <c:v>8.1</c:v>
                </c:pt>
                <c:pt idx="14">
                  <c:v>7.9</c:v>
                </c:pt>
                <c:pt idx="15">
                  <c:v>7.7</c:v>
                </c:pt>
                <c:pt idx="16">
                  <c:v>7.8</c:v>
                </c:pt>
                <c:pt idx="17">
                  <c:v>8</c:v>
                </c:pt>
                <c:pt idx="18">
                  <c:v>8.1</c:v>
                </c:pt>
                <c:pt idx="19">
                  <c:v>8.1</c:v>
                </c:pt>
                <c:pt idx="20">
                  <c:v>8.1999999999999993</c:v>
                </c:pt>
                <c:pt idx="21">
                  <c:v>8.3000000000000007</c:v>
                </c:pt>
                <c:pt idx="22">
                  <c:v>8.1999999999999993</c:v>
                </c:pt>
                <c:pt idx="23">
                  <c:v>8.1</c:v>
                </c:pt>
                <c:pt idx="24">
                  <c:v>8.1300000000000008</c:v>
                </c:pt>
              </c:numCache>
            </c:numRef>
          </c:val>
          <c:smooth val="0"/>
          <c:extLst>
            <c:ext xmlns:c16="http://schemas.microsoft.com/office/drawing/2014/chart" uri="{C3380CC4-5D6E-409C-BE32-E72D297353CC}">
              <c16:uniqueId val="{00000001-C6C1-4F24-B20E-C68B88749448}"/>
            </c:ext>
          </c:extLst>
        </c:ser>
        <c:dLbls>
          <c:showLegendKey val="0"/>
          <c:showVal val="0"/>
          <c:showCatName val="0"/>
          <c:showSerName val="0"/>
          <c:showPercent val="0"/>
          <c:showBubbleSize val="0"/>
        </c:dLbls>
        <c:smooth val="0"/>
        <c:axId val="346338064"/>
        <c:axId val="346338456"/>
      </c:lineChart>
      <c:catAx>
        <c:axId val="346338064"/>
        <c:scaling>
          <c:orientation val="minMax"/>
        </c:scaling>
        <c:delete val="0"/>
        <c:axPos val="b"/>
        <c:numFmt formatCode="General" sourceLinked="1"/>
        <c:majorTickMark val="out"/>
        <c:minorTickMark val="none"/>
        <c:tickLblPos val="nextTo"/>
        <c:crossAx val="346338456"/>
        <c:crosses val="autoZero"/>
        <c:auto val="1"/>
        <c:lblAlgn val="ctr"/>
        <c:lblOffset val="100"/>
        <c:tickLblSkip val="1"/>
        <c:noMultiLvlLbl val="0"/>
      </c:catAx>
      <c:valAx>
        <c:axId val="346338456"/>
        <c:scaling>
          <c:orientation val="minMax"/>
          <c:max val="9"/>
          <c:min val="5"/>
        </c:scaling>
        <c:delete val="0"/>
        <c:axPos val="l"/>
        <c:majorGridlines/>
        <c:numFmt formatCode="General" sourceLinked="1"/>
        <c:majorTickMark val="out"/>
        <c:minorTickMark val="none"/>
        <c:tickLblPos val="nextTo"/>
        <c:crossAx val="346338064"/>
        <c:crosses val="autoZero"/>
        <c:crossBetween val="between"/>
      </c:valAx>
      <c:spPr>
        <a:noFill/>
        <a:ln w="25401">
          <a:noFill/>
        </a:ln>
      </c:spPr>
    </c:plotArea>
    <c:legend>
      <c:legendPos val="r"/>
      <c:layout/>
      <c:overlay val="0"/>
    </c:legend>
    <c:plotVisOnly val="1"/>
    <c:dispBlanksAs val="zero"/>
    <c:showDLblsOverMax val="0"/>
  </c:chart>
  <c:txPr>
    <a:bodyPr/>
    <a:lstStyle/>
    <a:p>
      <a:pPr>
        <a:defRPr sz="1799"/>
      </a:pPr>
      <a:endParaRPr lang="en-US"/>
    </a:p>
  </c:txPr>
  <c:externalData r:id="rId1">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9.267279090113735E-2"/>
          <c:y val="3.2788602116278903E-2"/>
          <c:w val="0.88410615339749199"/>
          <c:h val="0.76012810898637673"/>
        </c:manualLayout>
      </c:layout>
      <c:lineChart>
        <c:grouping val="standard"/>
        <c:varyColors val="0"/>
        <c:ser>
          <c:idx val="0"/>
          <c:order val="0"/>
          <c:tx>
            <c:strRef>
              <c:f>Sheet1!$A$2</c:f>
              <c:strCache>
                <c:ptCount val="1"/>
                <c:pt idx="0">
                  <c:v>European Union</c:v>
                </c:pt>
              </c:strCache>
            </c:strRef>
          </c:tx>
          <c:spPr>
            <a:ln w="28575" cap="rnd">
              <a:solidFill>
                <a:srgbClr val="FFFF00"/>
              </a:solidFill>
              <a:round/>
            </a:ln>
            <a:effectLst/>
          </c:spPr>
          <c:marker>
            <c:symbol val="none"/>
          </c:marker>
          <c:cat>
            <c:strRef>
              <c:f>Sheet1!$B$1:$BH$1</c:f>
              <c:strCache>
                <c:ptCount val="59"/>
                <c:pt idx="0">
                  <c:v>1960</c:v>
                </c:pt>
                <c:pt idx="1">
                  <c:v>1961</c:v>
                </c:pt>
                <c:pt idx="2">
                  <c:v>1962</c:v>
                </c:pt>
                <c:pt idx="3">
                  <c:v>1963</c:v>
                </c:pt>
                <c:pt idx="4">
                  <c:v>1964</c:v>
                </c:pt>
                <c:pt idx="5">
                  <c:v>1965</c:v>
                </c:pt>
                <c:pt idx="6">
                  <c:v>1966</c:v>
                </c:pt>
                <c:pt idx="7">
                  <c:v>1967</c:v>
                </c:pt>
                <c:pt idx="8">
                  <c:v>1968</c:v>
                </c:pt>
                <c:pt idx="9">
                  <c:v>1969</c:v>
                </c:pt>
                <c:pt idx="10">
                  <c:v>1970</c:v>
                </c:pt>
                <c:pt idx="11">
                  <c:v>1971</c:v>
                </c:pt>
                <c:pt idx="12">
                  <c:v>1972</c:v>
                </c:pt>
                <c:pt idx="13">
                  <c:v>1973</c:v>
                </c:pt>
                <c:pt idx="14">
                  <c:v>1974</c:v>
                </c:pt>
                <c:pt idx="15">
                  <c:v>1975</c:v>
                </c:pt>
                <c:pt idx="16">
                  <c:v>1976</c:v>
                </c:pt>
                <c:pt idx="17">
                  <c:v>1977</c:v>
                </c:pt>
                <c:pt idx="18">
                  <c:v>1978</c:v>
                </c:pt>
                <c:pt idx="19">
                  <c:v>1979</c:v>
                </c:pt>
                <c:pt idx="20">
                  <c:v>1980</c:v>
                </c:pt>
                <c:pt idx="21">
                  <c:v>1981</c:v>
                </c:pt>
                <c:pt idx="22">
                  <c:v>1982</c:v>
                </c:pt>
                <c:pt idx="23">
                  <c:v>1983</c:v>
                </c:pt>
                <c:pt idx="24">
                  <c:v>1984</c:v>
                </c:pt>
                <c:pt idx="25">
                  <c:v>1985</c:v>
                </c:pt>
                <c:pt idx="26">
                  <c:v>1986</c:v>
                </c:pt>
                <c:pt idx="27">
                  <c:v>1987</c:v>
                </c:pt>
                <c:pt idx="28">
                  <c:v>1988</c:v>
                </c:pt>
                <c:pt idx="29">
                  <c:v>1989</c:v>
                </c:pt>
                <c:pt idx="30">
                  <c:v>1990</c:v>
                </c:pt>
                <c:pt idx="31">
                  <c:v>1991</c:v>
                </c:pt>
                <c:pt idx="32">
                  <c:v>1992</c:v>
                </c:pt>
                <c:pt idx="33">
                  <c:v>1993</c:v>
                </c:pt>
                <c:pt idx="34">
                  <c:v>1994</c:v>
                </c:pt>
                <c:pt idx="35">
                  <c:v>1995</c:v>
                </c:pt>
                <c:pt idx="36">
                  <c:v>1996</c:v>
                </c:pt>
                <c:pt idx="37">
                  <c:v>1997</c:v>
                </c:pt>
                <c:pt idx="38">
                  <c:v>1998</c:v>
                </c:pt>
                <c:pt idx="39">
                  <c:v>1999</c:v>
                </c:pt>
                <c:pt idx="40">
                  <c:v>2000</c:v>
                </c:pt>
                <c:pt idx="41">
                  <c:v>2001</c:v>
                </c:pt>
                <c:pt idx="42">
                  <c:v>2002</c:v>
                </c:pt>
                <c:pt idx="43">
                  <c:v>2003</c:v>
                </c:pt>
                <c:pt idx="44">
                  <c:v>2004</c:v>
                </c:pt>
                <c:pt idx="45">
                  <c:v>2005</c:v>
                </c:pt>
                <c:pt idx="46">
                  <c:v>2006</c:v>
                </c:pt>
                <c:pt idx="47">
                  <c:v>2007</c:v>
                </c:pt>
                <c:pt idx="48">
                  <c:v>2008</c:v>
                </c:pt>
                <c:pt idx="49">
                  <c:v>2009</c:v>
                </c:pt>
                <c:pt idx="50">
                  <c:v>2010</c:v>
                </c:pt>
                <c:pt idx="51">
                  <c:v>2011</c:v>
                </c:pt>
                <c:pt idx="52">
                  <c:v>2012</c:v>
                </c:pt>
                <c:pt idx="53">
                  <c:v>2013</c:v>
                </c:pt>
                <c:pt idx="54">
                  <c:v>2014</c:v>
                </c:pt>
                <c:pt idx="55">
                  <c:v>2015</c:v>
                </c:pt>
                <c:pt idx="56">
                  <c:v>2016</c:v>
                </c:pt>
                <c:pt idx="57">
                  <c:v>2017</c:v>
                </c:pt>
                <c:pt idx="58">
                  <c:v>2018</c:v>
                </c:pt>
              </c:strCache>
            </c:strRef>
          </c:cat>
          <c:val>
            <c:numRef>
              <c:f>Sheet1!$B$2:$BH$2</c:f>
              <c:numCache>
                <c:formatCode>General</c:formatCode>
                <c:ptCount val="59"/>
                <c:pt idx="0">
                  <c:v>10071.468450520164</c:v>
                </c:pt>
                <c:pt idx="1">
                  <c:v>10544.943439539018</c:v>
                </c:pt>
                <c:pt idx="2">
                  <c:v>10978.702703711459</c:v>
                </c:pt>
                <c:pt idx="3">
                  <c:v>11441.871959181495</c:v>
                </c:pt>
                <c:pt idx="4">
                  <c:v>11973.986954375232</c:v>
                </c:pt>
                <c:pt idx="5">
                  <c:v>12396.912767131562</c:v>
                </c:pt>
                <c:pt idx="6">
                  <c:v>12830.713264461123</c:v>
                </c:pt>
                <c:pt idx="7">
                  <c:v>13304.661323392944</c:v>
                </c:pt>
                <c:pt idx="8">
                  <c:v>13883.978451573395</c:v>
                </c:pt>
                <c:pt idx="9">
                  <c:v>14592.878363464733</c:v>
                </c:pt>
                <c:pt idx="10">
                  <c:v>15318.940992576301</c:v>
                </c:pt>
                <c:pt idx="11">
                  <c:v>15793.3927075593</c:v>
                </c:pt>
                <c:pt idx="12">
                  <c:v>16434.141092988921</c:v>
                </c:pt>
                <c:pt idx="13">
                  <c:v>17335.780799173644</c:v>
                </c:pt>
                <c:pt idx="14">
                  <c:v>17625.427347917168</c:v>
                </c:pt>
                <c:pt idx="15">
                  <c:v>17398.410439169405</c:v>
                </c:pt>
                <c:pt idx="16">
                  <c:v>18113.999545078001</c:v>
                </c:pt>
                <c:pt idx="17">
                  <c:v>18545.075620635689</c:v>
                </c:pt>
                <c:pt idx="18">
                  <c:v>19066.2034171501</c:v>
                </c:pt>
                <c:pt idx="19">
                  <c:v>19717.983611564123</c:v>
                </c:pt>
                <c:pt idx="20">
                  <c:v>19924.977784518756</c:v>
                </c:pt>
                <c:pt idx="21">
                  <c:v>19914.809944138728</c:v>
                </c:pt>
                <c:pt idx="22">
                  <c:v>20054.487364086719</c:v>
                </c:pt>
                <c:pt idx="23">
                  <c:v>20374.451701770337</c:v>
                </c:pt>
                <c:pt idx="24">
                  <c:v>20828.412693003676</c:v>
                </c:pt>
                <c:pt idx="25">
                  <c:v>21322.029724946104</c:v>
                </c:pt>
                <c:pt idx="26">
                  <c:v>21830.942136670543</c:v>
                </c:pt>
                <c:pt idx="27">
                  <c:v>22408.426480720263</c:v>
                </c:pt>
                <c:pt idx="28">
                  <c:v>23322.674259486037</c:v>
                </c:pt>
                <c:pt idx="29">
                  <c:v>24110.952876229527</c:v>
                </c:pt>
                <c:pt idx="30">
                  <c:v>24747.326423444636</c:v>
                </c:pt>
                <c:pt idx="31">
                  <c:v>25019.779684193923</c:v>
                </c:pt>
                <c:pt idx="32">
                  <c:v>25207.748388600226</c:v>
                </c:pt>
                <c:pt idx="33">
                  <c:v>25092.369594553955</c:v>
                </c:pt>
                <c:pt idx="34">
                  <c:v>25741.383752991376</c:v>
                </c:pt>
                <c:pt idx="35">
                  <c:v>26378.459420416933</c:v>
                </c:pt>
                <c:pt idx="36">
                  <c:v>26854.896580318367</c:v>
                </c:pt>
                <c:pt idx="37">
                  <c:v>27599.050028053283</c:v>
                </c:pt>
                <c:pt idx="38">
                  <c:v>28390.517460473598</c:v>
                </c:pt>
                <c:pt idx="39">
                  <c:v>29192.294578382833</c:v>
                </c:pt>
                <c:pt idx="40">
                  <c:v>30268.984921294588</c:v>
                </c:pt>
                <c:pt idx="41">
                  <c:v>30901.011290071037</c:v>
                </c:pt>
                <c:pt idx="42">
                  <c:v>31245.039478490969</c:v>
                </c:pt>
                <c:pt idx="43">
                  <c:v>31529.471054067642</c:v>
                </c:pt>
                <c:pt idx="44">
                  <c:v>32215.896852777503</c:v>
                </c:pt>
                <c:pt idx="45">
                  <c:v>32769.867252567223</c:v>
                </c:pt>
                <c:pt idx="46">
                  <c:v>33745.925291734049</c:v>
                </c:pt>
                <c:pt idx="47">
                  <c:v>34665.401312778253</c:v>
                </c:pt>
                <c:pt idx="48">
                  <c:v>34719.983033180732</c:v>
                </c:pt>
                <c:pt idx="49">
                  <c:v>33112.398397355333</c:v>
                </c:pt>
                <c:pt idx="50">
                  <c:v>33729.211613982385</c:v>
                </c:pt>
                <c:pt idx="51">
                  <c:v>34341.253577765907</c:v>
                </c:pt>
                <c:pt idx="52">
                  <c:v>34131.268821871949</c:v>
                </c:pt>
                <c:pt idx="53">
                  <c:v>34117.662422616813</c:v>
                </c:pt>
                <c:pt idx="54">
                  <c:v>34617.393070966878</c:v>
                </c:pt>
                <c:pt idx="55">
                  <c:v>35324.805260423083</c:v>
                </c:pt>
                <c:pt idx="56">
                  <c:v>35935.054140530432</c:v>
                </c:pt>
                <c:pt idx="57">
                  <c:v>36757.114541650262</c:v>
                </c:pt>
                <c:pt idx="58">
                  <c:v>37416.987689326423</c:v>
                </c:pt>
              </c:numCache>
            </c:numRef>
          </c:val>
          <c:smooth val="0"/>
          <c:extLst>
            <c:ext xmlns:c16="http://schemas.microsoft.com/office/drawing/2014/chart" uri="{C3380CC4-5D6E-409C-BE32-E72D297353CC}">
              <c16:uniqueId val="{00000000-0F0B-443D-A2E8-85707E8EB7F4}"/>
            </c:ext>
          </c:extLst>
        </c:ser>
        <c:ser>
          <c:idx val="1"/>
          <c:order val="1"/>
          <c:tx>
            <c:strRef>
              <c:f>Sheet1!$A$3</c:f>
              <c:strCache>
                <c:ptCount val="1"/>
                <c:pt idx="0">
                  <c:v>Ireland</c:v>
                </c:pt>
              </c:strCache>
            </c:strRef>
          </c:tx>
          <c:spPr>
            <a:ln w="28575" cap="rnd">
              <a:solidFill>
                <a:schemeClr val="accent2"/>
              </a:solidFill>
              <a:round/>
            </a:ln>
            <a:effectLst/>
          </c:spPr>
          <c:marker>
            <c:symbol val="none"/>
          </c:marker>
          <c:cat>
            <c:strRef>
              <c:f>Sheet1!$B$1:$BH$1</c:f>
              <c:strCache>
                <c:ptCount val="59"/>
                <c:pt idx="0">
                  <c:v>1960</c:v>
                </c:pt>
                <c:pt idx="1">
                  <c:v>1961</c:v>
                </c:pt>
                <c:pt idx="2">
                  <c:v>1962</c:v>
                </c:pt>
                <c:pt idx="3">
                  <c:v>1963</c:v>
                </c:pt>
                <c:pt idx="4">
                  <c:v>1964</c:v>
                </c:pt>
                <c:pt idx="5">
                  <c:v>1965</c:v>
                </c:pt>
                <c:pt idx="6">
                  <c:v>1966</c:v>
                </c:pt>
                <c:pt idx="7">
                  <c:v>1967</c:v>
                </c:pt>
                <c:pt idx="8">
                  <c:v>1968</c:v>
                </c:pt>
                <c:pt idx="9">
                  <c:v>1969</c:v>
                </c:pt>
                <c:pt idx="10">
                  <c:v>1970</c:v>
                </c:pt>
                <c:pt idx="11">
                  <c:v>1971</c:v>
                </c:pt>
                <c:pt idx="12">
                  <c:v>1972</c:v>
                </c:pt>
                <c:pt idx="13">
                  <c:v>1973</c:v>
                </c:pt>
                <c:pt idx="14">
                  <c:v>1974</c:v>
                </c:pt>
                <c:pt idx="15">
                  <c:v>1975</c:v>
                </c:pt>
                <c:pt idx="16">
                  <c:v>1976</c:v>
                </c:pt>
                <c:pt idx="17">
                  <c:v>1977</c:v>
                </c:pt>
                <c:pt idx="18">
                  <c:v>1978</c:v>
                </c:pt>
                <c:pt idx="19">
                  <c:v>1979</c:v>
                </c:pt>
                <c:pt idx="20">
                  <c:v>1980</c:v>
                </c:pt>
                <c:pt idx="21">
                  <c:v>1981</c:v>
                </c:pt>
                <c:pt idx="22">
                  <c:v>1982</c:v>
                </c:pt>
                <c:pt idx="23">
                  <c:v>1983</c:v>
                </c:pt>
                <c:pt idx="24">
                  <c:v>1984</c:v>
                </c:pt>
                <c:pt idx="25">
                  <c:v>1985</c:v>
                </c:pt>
                <c:pt idx="26">
                  <c:v>1986</c:v>
                </c:pt>
                <c:pt idx="27">
                  <c:v>1987</c:v>
                </c:pt>
                <c:pt idx="28">
                  <c:v>1988</c:v>
                </c:pt>
                <c:pt idx="29">
                  <c:v>1989</c:v>
                </c:pt>
                <c:pt idx="30">
                  <c:v>1990</c:v>
                </c:pt>
                <c:pt idx="31">
                  <c:v>1991</c:v>
                </c:pt>
                <c:pt idx="32">
                  <c:v>1992</c:v>
                </c:pt>
                <c:pt idx="33">
                  <c:v>1993</c:v>
                </c:pt>
                <c:pt idx="34">
                  <c:v>1994</c:v>
                </c:pt>
                <c:pt idx="35">
                  <c:v>1995</c:v>
                </c:pt>
                <c:pt idx="36">
                  <c:v>1996</c:v>
                </c:pt>
                <c:pt idx="37">
                  <c:v>1997</c:v>
                </c:pt>
                <c:pt idx="38">
                  <c:v>1998</c:v>
                </c:pt>
                <c:pt idx="39">
                  <c:v>1999</c:v>
                </c:pt>
                <c:pt idx="40">
                  <c:v>2000</c:v>
                </c:pt>
                <c:pt idx="41">
                  <c:v>2001</c:v>
                </c:pt>
                <c:pt idx="42">
                  <c:v>2002</c:v>
                </c:pt>
                <c:pt idx="43">
                  <c:v>2003</c:v>
                </c:pt>
                <c:pt idx="44">
                  <c:v>2004</c:v>
                </c:pt>
                <c:pt idx="45">
                  <c:v>2005</c:v>
                </c:pt>
                <c:pt idx="46">
                  <c:v>2006</c:v>
                </c:pt>
                <c:pt idx="47">
                  <c:v>2007</c:v>
                </c:pt>
                <c:pt idx="48">
                  <c:v>2008</c:v>
                </c:pt>
                <c:pt idx="49">
                  <c:v>2009</c:v>
                </c:pt>
                <c:pt idx="50">
                  <c:v>2010</c:v>
                </c:pt>
                <c:pt idx="51">
                  <c:v>2011</c:v>
                </c:pt>
                <c:pt idx="52">
                  <c:v>2012</c:v>
                </c:pt>
                <c:pt idx="53">
                  <c:v>2013</c:v>
                </c:pt>
                <c:pt idx="54">
                  <c:v>2014</c:v>
                </c:pt>
                <c:pt idx="55">
                  <c:v>2015</c:v>
                </c:pt>
                <c:pt idx="56">
                  <c:v>2016</c:v>
                </c:pt>
                <c:pt idx="57">
                  <c:v>2017</c:v>
                </c:pt>
                <c:pt idx="58">
                  <c:v>2018</c:v>
                </c:pt>
              </c:strCache>
            </c:strRef>
          </c:cat>
          <c:val>
            <c:numRef>
              <c:f>Sheet1!$B$3:$BH$3</c:f>
              <c:numCache>
                <c:formatCode>General</c:formatCode>
                <c:ptCount val="59"/>
                <c:pt idx="10">
                  <c:v>12708.772085501201</c:v>
                </c:pt>
                <c:pt idx="11">
                  <c:v>12996.809822966366</c:v>
                </c:pt>
                <c:pt idx="12">
                  <c:v>13636.104290266074</c:v>
                </c:pt>
                <c:pt idx="13">
                  <c:v>14052.717894011084</c:v>
                </c:pt>
                <c:pt idx="14">
                  <c:v>14410.669381524745</c:v>
                </c:pt>
                <c:pt idx="15">
                  <c:v>14977.360815038312</c:v>
                </c:pt>
                <c:pt idx="16">
                  <c:v>14958.804040446372</c:v>
                </c:pt>
                <c:pt idx="17">
                  <c:v>15969.377935122002</c:v>
                </c:pt>
                <c:pt idx="18">
                  <c:v>16875.910588789571</c:v>
                </c:pt>
                <c:pt idx="19">
                  <c:v>17164.305177269802</c:v>
                </c:pt>
                <c:pt idx="20">
                  <c:v>17490.405213607941</c:v>
                </c:pt>
                <c:pt idx="21">
                  <c:v>17861.603801962705</c:v>
                </c:pt>
                <c:pt idx="22">
                  <c:v>18097.559417955708</c:v>
                </c:pt>
                <c:pt idx="23">
                  <c:v>17925.81225346827</c:v>
                </c:pt>
                <c:pt idx="24">
                  <c:v>18590.802586437065</c:v>
                </c:pt>
                <c:pt idx="25">
                  <c:v>19133.790526235658</c:v>
                </c:pt>
                <c:pt idx="26">
                  <c:v>19043.179847930904</c:v>
                </c:pt>
                <c:pt idx="27">
                  <c:v>19929.114408143385</c:v>
                </c:pt>
                <c:pt idx="28">
                  <c:v>21058.771962797015</c:v>
                </c:pt>
                <c:pt idx="29">
                  <c:v>22371.584197489447</c:v>
                </c:pt>
                <c:pt idx="30">
                  <c:v>24245.205839906663</c:v>
                </c:pt>
                <c:pt idx="31">
                  <c:v>24571.376391671227</c:v>
                </c:pt>
                <c:pt idx="32">
                  <c:v>25220.209981662192</c:v>
                </c:pt>
                <c:pt idx="33">
                  <c:v>25770.159543802965</c:v>
                </c:pt>
                <c:pt idx="34">
                  <c:v>27146.227087699594</c:v>
                </c:pt>
                <c:pt idx="35">
                  <c:v>29609.413437436655</c:v>
                </c:pt>
                <c:pt idx="36">
                  <c:v>31635.553862629262</c:v>
                </c:pt>
                <c:pt idx="37">
                  <c:v>34733.088292785615</c:v>
                </c:pt>
                <c:pt idx="38">
                  <c:v>37352.481141475415</c:v>
                </c:pt>
                <c:pt idx="39">
                  <c:v>40820.817443808817</c:v>
                </c:pt>
                <c:pt idx="40">
                  <c:v>44089.247025475757</c:v>
                </c:pt>
                <c:pt idx="41">
                  <c:v>45700.963557081566</c:v>
                </c:pt>
                <c:pt idx="42">
                  <c:v>47601.181613109766</c:v>
                </c:pt>
                <c:pt idx="43">
                  <c:v>48215.712295080411</c:v>
                </c:pt>
                <c:pt idx="44">
                  <c:v>50452.944989324526</c:v>
                </c:pt>
                <c:pt idx="45">
                  <c:v>52163.639573257962</c:v>
                </c:pt>
                <c:pt idx="46">
                  <c:v>53337.504633815304</c:v>
                </c:pt>
                <c:pt idx="47">
                  <c:v>54568.672707845617</c:v>
                </c:pt>
                <c:pt idx="48">
                  <c:v>51111.996172481886</c:v>
                </c:pt>
                <c:pt idx="49">
                  <c:v>48054.470969545786</c:v>
                </c:pt>
                <c:pt idx="50">
                  <c:v>48711.949929377297</c:v>
                </c:pt>
                <c:pt idx="51">
                  <c:v>50304.678230861748</c:v>
                </c:pt>
                <c:pt idx="52">
                  <c:v>50183.456520256674</c:v>
                </c:pt>
                <c:pt idx="53">
                  <c:v>50587.29640669065</c:v>
                </c:pt>
                <c:pt idx="54">
                  <c:v>54638.375626824753</c:v>
                </c:pt>
                <c:pt idx="55">
                  <c:v>67719.159924494743</c:v>
                </c:pt>
                <c:pt idx="56">
                  <c:v>70298.657793864404</c:v>
                </c:pt>
                <c:pt idx="57">
                  <c:v>74559.334577697387</c:v>
                </c:pt>
                <c:pt idx="58">
                  <c:v>78764.627272648169</c:v>
                </c:pt>
              </c:numCache>
            </c:numRef>
          </c:val>
          <c:smooth val="0"/>
          <c:extLst>
            <c:ext xmlns:c16="http://schemas.microsoft.com/office/drawing/2014/chart" uri="{C3380CC4-5D6E-409C-BE32-E72D297353CC}">
              <c16:uniqueId val="{00000001-0F0B-443D-A2E8-85707E8EB7F4}"/>
            </c:ext>
          </c:extLst>
        </c:ser>
        <c:ser>
          <c:idx val="2"/>
          <c:order val="2"/>
          <c:tx>
            <c:strRef>
              <c:f>Sheet1!$A$4</c:f>
              <c:strCache>
                <c:ptCount val="1"/>
              </c:strCache>
            </c:strRef>
          </c:tx>
          <c:spPr>
            <a:ln w="28575" cap="rnd">
              <a:solidFill>
                <a:schemeClr val="accent3"/>
              </a:solidFill>
              <a:round/>
            </a:ln>
            <a:effectLst/>
          </c:spPr>
          <c:marker>
            <c:symbol val="none"/>
          </c:marker>
          <c:cat>
            <c:strRef>
              <c:f>Sheet1!$B$1:$BH$1</c:f>
              <c:strCache>
                <c:ptCount val="59"/>
                <c:pt idx="0">
                  <c:v>1960</c:v>
                </c:pt>
                <c:pt idx="1">
                  <c:v>1961</c:v>
                </c:pt>
                <c:pt idx="2">
                  <c:v>1962</c:v>
                </c:pt>
                <c:pt idx="3">
                  <c:v>1963</c:v>
                </c:pt>
                <c:pt idx="4">
                  <c:v>1964</c:v>
                </c:pt>
                <c:pt idx="5">
                  <c:v>1965</c:v>
                </c:pt>
                <c:pt idx="6">
                  <c:v>1966</c:v>
                </c:pt>
                <c:pt idx="7">
                  <c:v>1967</c:v>
                </c:pt>
                <c:pt idx="8">
                  <c:v>1968</c:v>
                </c:pt>
                <c:pt idx="9">
                  <c:v>1969</c:v>
                </c:pt>
                <c:pt idx="10">
                  <c:v>1970</c:v>
                </c:pt>
                <c:pt idx="11">
                  <c:v>1971</c:v>
                </c:pt>
                <c:pt idx="12">
                  <c:v>1972</c:v>
                </c:pt>
                <c:pt idx="13">
                  <c:v>1973</c:v>
                </c:pt>
                <c:pt idx="14">
                  <c:v>1974</c:v>
                </c:pt>
                <c:pt idx="15">
                  <c:v>1975</c:v>
                </c:pt>
                <c:pt idx="16">
                  <c:v>1976</c:v>
                </c:pt>
                <c:pt idx="17">
                  <c:v>1977</c:v>
                </c:pt>
                <c:pt idx="18">
                  <c:v>1978</c:v>
                </c:pt>
                <c:pt idx="19">
                  <c:v>1979</c:v>
                </c:pt>
                <c:pt idx="20">
                  <c:v>1980</c:v>
                </c:pt>
                <c:pt idx="21">
                  <c:v>1981</c:v>
                </c:pt>
                <c:pt idx="22">
                  <c:v>1982</c:v>
                </c:pt>
                <c:pt idx="23">
                  <c:v>1983</c:v>
                </c:pt>
                <c:pt idx="24">
                  <c:v>1984</c:v>
                </c:pt>
                <c:pt idx="25">
                  <c:v>1985</c:v>
                </c:pt>
                <c:pt idx="26">
                  <c:v>1986</c:v>
                </c:pt>
                <c:pt idx="27">
                  <c:v>1987</c:v>
                </c:pt>
                <c:pt idx="28">
                  <c:v>1988</c:v>
                </c:pt>
                <c:pt idx="29">
                  <c:v>1989</c:v>
                </c:pt>
                <c:pt idx="30">
                  <c:v>1990</c:v>
                </c:pt>
                <c:pt idx="31">
                  <c:v>1991</c:v>
                </c:pt>
                <c:pt idx="32">
                  <c:v>1992</c:v>
                </c:pt>
                <c:pt idx="33">
                  <c:v>1993</c:v>
                </c:pt>
                <c:pt idx="34">
                  <c:v>1994</c:v>
                </c:pt>
                <c:pt idx="35">
                  <c:v>1995</c:v>
                </c:pt>
                <c:pt idx="36">
                  <c:v>1996</c:v>
                </c:pt>
                <c:pt idx="37">
                  <c:v>1997</c:v>
                </c:pt>
                <c:pt idx="38">
                  <c:v>1998</c:v>
                </c:pt>
                <c:pt idx="39">
                  <c:v>1999</c:v>
                </c:pt>
                <c:pt idx="40">
                  <c:v>2000</c:v>
                </c:pt>
                <c:pt idx="41">
                  <c:v>2001</c:v>
                </c:pt>
                <c:pt idx="42">
                  <c:v>2002</c:v>
                </c:pt>
                <c:pt idx="43">
                  <c:v>2003</c:v>
                </c:pt>
                <c:pt idx="44">
                  <c:v>2004</c:v>
                </c:pt>
                <c:pt idx="45">
                  <c:v>2005</c:v>
                </c:pt>
                <c:pt idx="46">
                  <c:v>2006</c:v>
                </c:pt>
                <c:pt idx="47">
                  <c:v>2007</c:v>
                </c:pt>
                <c:pt idx="48">
                  <c:v>2008</c:v>
                </c:pt>
                <c:pt idx="49">
                  <c:v>2009</c:v>
                </c:pt>
                <c:pt idx="50">
                  <c:v>2010</c:v>
                </c:pt>
                <c:pt idx="51">
                  <c:v>2011</c:v>
                </c:pt>
                <c:pt idx="52">
                  <c:v>2012</c:v>
                </c:pt>
                <c:pt idx="53">
                  <c:v>2013</c:v>
                </c:pt>
                <c:pt idx="54">
                  <c:v>2014</c:v>
                </c:pt>
                <c:pt idx="55">
                  <c:v>2015</c:v>
                </c:pt>
                <c:pt idx="56">
                  <c:v>2016</c:v>
                </c:pt>
                <c:pt idx="57">
                  <c:v>2017</c:v>
                </c:pt>
                <c:pt idx="58">
                  <c:v>2018</c:v>
                </c:pt>
              </c:strCache>
            </c:strRef>
          </c:cat>
          <c:val>
            <c:numRef>
              <c:f>Sheet1!$B$4:$BH$4</c:f>
              <c:numCache>
                <c:formatCode>General</c:formatCode>
                <c:ptCount val="59"/>
              </c:numCache>
            </c:numRef>
          </c:val>
          <c:smooth val="0"/>
          <c:extLst>
            <c:ext xmlns:c16="http://schemas.microsoft.com/office/drawing/2014/chart" uri="{C3380CC4-5D6E-409C-BE32-E72D297353CC}">
              <c16:uniqueId val="{00000002-0F0B-443D-A2E8-85707E8EB7F4}"/>
            </c:ext>
          </c:extLst>
        </c:ser>
        <c:dLbls>
          <c:showLegendKey val="0"/>
          <c:showVal val="0"/>
          <c:showCatName val="0"/>
          <c:showSerName val="0"/>
          <c:showPercent val="0"/>
          <c:showBubbleSize val="0"/>
        </c:dLbls>
        <c:smooth val="0"/>
        <c:axId val="346336496"/>
        <c:axId val="346338848"/>
      </c:lineChart>
      <c:catAx>
        <c:axId val="34633649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346338848"/>
        <c:crosses val="autoZero"/>
        <c:auto val="1"/>
        <c:lblAlgn val="ctr"/>
        <c:lblOffset val="100"/>
        <c:noMultiLvlLbl val="0"/>
      </c:catAx>
      <c:valAx>
        <c:axId val="346338848"/>
        <c:scaling>
          <c:orientation val="minMax"/>
          <c:max val="75000"/>
          <c:min val="0"/>
        </c:scaling>
        <c:delete val="0"/>
        <c:axPos val="l"/>
        <c:majorGridlines>
          <c:spPr>
            <a:ln w="9525" cap="flat" cmpd="sng" algn="ctr">
              <a:solidFill>
                <a:schemeClr val="tx1">
                  <a:lumMod val="15000"/>
                  <a:lumOff val="85000"/>
                </a:schemeClr>
              </a:solidFill>
              <a:round/>
            </a:ln>
            <a:effectLst/>
          </c:spPr>
        </c:majorGridlines>
        <c:numFmt formatCode="&quot;$&quot;#,##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346336496"/>
        <c:crosses val="autoZero"/>
        <c:crossBetween val="between"/>
      </c:valAx>
      <c:spPr>
        <a:noFill/>
        <a:ln>
          <a:noFill/>
        </a:ln>
        <a:effectLst/>
      </c:spPr>
    </c:plotArea>
    <c:legend>
      <c:legendPos val="b"/>
      <c:legendEntry>
        <c:idx val="2"/>
        <c:delete val="1"/>
      </c:legendEntry>
      <c:layout/>
      <c:overlay val="0"/>
      <c:spPr>
        <a:noFill/>
        <a:ln>
          <a:noFill/>
        </a:ln>
        <a:effectLst/>
      </c:spPr>
      <c:txPr>
        <a:bodyPr rot="0" spcFirstLastPara="1" vertOverflow="ellipsis" vert="horz" wrap="square" anchor="ctr" anchorCtr="1"/>
        <a:lstStyle/>
        <a:p>
          <a:pPr>
            <a:defRPr sz="20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7.254119276757072E-2"/>
          <c:y val="4.2244932183493324E-2"/>
          <c:w val="0.74217313113638572"/>
          <c:h val="0.79667951328811126"/>
        </c:manualLayout>
      </c:layout>
      <c:lineChart>
        <c:grouping val="standard"/>
        <c:varyColors val="0"/>
        <c:ser>
          <c:idx val="1"/>
          <c:order val="0"/>
          <c:tx>
            <c:strRef>
              <c:f>Sheet1!$A$2</c:f>
              <c:strCache>
                <c:ptCount val="1"/>
                <c:pt idx="0">
                  <c:v>Sub Sahara</c:v>
                </c:pt>
              </c:strCache>
            </c:strRef>
          </c:tx>
          <c:spPr>
            <a:ln>
              <a:solidFill>
                <a:srgbClr val="FFFF00"/>
              </a:solidFill>
            </a:ln>
          </c:spPr>
          <c:marker>
            <c:symbol val="none"/>
          </c:marker>
          <c:cat>
            <c:strRef>
              <c:f>Sheet1!$B$1:$AN$1</c:f>
              <c:strCache>
                <c:ptCount val="39"/>
                <c:pt idx="0">
                  <c:v>1980</c:v>
                </c:pt>
                <c:pt idx="1">
                  <c:v>1981</c:v>
                </c:pt>
                <c:pt idx="2">
                  <c:v>1982</c:v>
                </c:pt>
                <c:pt idx="3">
                  <c:v>1983</c:v>
                </c:pt>
                <c:pt idx="4">
                  <c:v>1984</c:v>
                </c:pt>
                <c:pt idx="5">
                  <c:v>1985</c:v>
                </c:pt>
                <c:pt idx="6">
                  <c:v>1986</c:v>
                </c:pt>
                <c:pt idx="7">
                  <c:v>1987</c:v>
                </c:pt>
                <c:pt idx="8">
                  <c:v>1988</c:v>
                </c:pt>
                <c:pt idx="9">
                  <c:v>1989</c:v>
                </c:pt>
                <c:pt idx="10">
                  <c:v>1990</c:v>
                </c:pt>
                <c:pt idx="11">
                  <c:v>1991</c:v>
                </c:pt>
                <c:pt idx="12">
                  <c:v>1992</c:v>
                </c:pt>
                <c:pt idx="13">
                  <c:v>1993</c:v>
                </c:pt>
                <c:pt idx="14">
                  <c:v>1994</c:v>
                </c:pt>
                <c:pt idx="15">
                  <c:v>1995</c:v>
                </c:pt>
                <c:pt idx="16">
                  <c:v>1996</c:v>
                </c:pt>
                <c:pt idx="17">
                  <c:v>1997</c:v>
                </c:pt>
                <c:pt idx="18">
                  <c:v>1998</c:v>
                </c:pt>
                <c:pt idx="19">
                  <c:v>1999</c:v>
                </c:pt>
                <c:pt idx="20">
                  <c:v>2000</c:v>
                </c:pt>
                <c:pt idx="21">
                  <c:v>2001</c:v>
                </c:pt>
                <c:pt idx="22">
                  <c:v>2002</c:v>
                </c:pt>
                <c:pt idx="23">
                  <c:v>2003</c:v>
                </c:pt>
                <c:pt idx="24">
                  <c:v>2004</c:v>
                </c:pt>
                <c:pt idx="25">
                  <c:v>2005</c:v>
                </c:pt>
                <c:pt idx="26">
                  <c:v>2006</c:v>
                </c:pt>
                <c:pt idx="27">
                  <c:v>2007</c:v>
                </c:pt>
                <c:pt idx="28">
                  <c:v>2008</c:v>
                </c:pt>
                <c:pt idx="29">
                  <c:v>2009</c:v>
                </c:pt>
                <c:pt idx="30">
                  <c:v>2010</c:v>
                </c:pt>
                <c:pt idx="31">
                  <c:v>2011</c:v>
                </c:pt>
                <c:pt idx="32">
                  <c:v>2012</c:v>
                </c:pt>
                <c:pt idx="33">
                  <c:v>2013</c:v>
                </c:pt>
                <c:pt idx="34">
                  <c:v>2014</c:v>
                </c:pt>
                <c:pt idx="35">
                  <c:v>2015</c:v>
                </c:pt>
                <c:pt idx="36">
                  <c:v>2016</c:v>
                </c:pt>
                <c:pt idx="37">
                  <c:v>2017</c:v>
                </c:pt>
                <c:pt idx="38">
                  <c:v>2018</c:v>
                </c:pt>
              </c:strCache>
            </c:strRef>
          </c:cat>
          <c:val>
            <c:numRef>
              <c:f>Sheet1!$B$2:$AN$2</c:f>
              <c:numCache>
                <c:formatCode>General</c:formatCode>
                <c:ptCount val="39"/>
                <c:pt idx="0">
                  <c:v>4.8</c:v>
                </c:pt>
                <c:pt idx="1">
                  <c:v>4.3</c:v>
                </c:pt>
                <c:pt idx="2">
                  <c:v>4.4000000000000004</c:v>
                </c:pt>
                <c:pt idx="3">
                  <c:v>4.5</c:v>
                </c:pt>
                <c:pt idx="4">
                  <c:v>4.7</c:v>
                </c:pt>
                <c:pt idx="5">
                  <c:v>4.9000000000000004</c:v>
                </c:pt>
                <c:pt idx="6">
                  <c:v>5.7</c:v>
                </c:pt>
                <c:pt idx="7">
                  <c:v>5.7</c:v>
                </c:pt>
                <c:pt idx="8">
                  <c:v>5.8</c:v>
                </c:pt>
                <c:pt idx="9">
                  <c:v>5.8</c:v>
                </c:pt>
                <c:pt idx="10">
                  <c:v>5.7</c:v>
                </c:pt>
                <c:pt idx="11">
                  <c:v>5.7</c:v>
                </c:pt>
                <c:pt idx="12">
                  <c:v>5.9</c:v>
                </c:pt>
                <c:pt idx="13">
                  <c:v>6</c:v>
                </c:pt>
                <c:pt idx="14">
                  <c:v>5.9</c:v>
                </c:pt>
                <c:pt idx="15">
                  <c:v>6.1</c:v>
                </c:pt>
                <c:pt idx="16">
                  <c:v>6.1</c:v>
                </c:pt>
                <c:pt idx="17">
                  <c:v>6.1</c:v>
                </c:pt>
                <c:pt idx="18">
                  <c:v>6.1</c:v>
                </c:pt>
                <c:pt idx="19">
                  <c:v>6.2</c:v>
                </c:pt>
                <c:pt idx="20">
                  <c:v>6.2</c:v>
                </c:pt>
                <c:pt idx="21">
                  <c:v>6.2</c:v>
                </c:pt>
                <c:pt idx="22">
                  <c:v>6.2</c:v>
                </c:pt>
                <c:pt idx="23">
                  <c:v>6.2</c:v>
                </c:pt>
                <c:pt idx="24">
                  <c:v>5.8</c:v>
                </c:pt>
                <c:pt idx="25">
                  <c:v>5.7</c:v>
                </c:pt>
                <c:pt idx="26">
                  <c:v>5.9</c:v>
                </c:pt>
                <c:pt idx="27">
                  <c:v>5.9</c:v>
                </c:pt>
                <c:pt idx="28">
                  <c:v>5.9</c:v>
                </c:pt>
                <c:pt idx="29">
                  <c:v>6</c:v>
                </c:pt>
                <c:pt idx="30">
                  <c:v>6.2</c:v>
                </c:pt>
                <c:pt idx="31">
                  <c:v>6.1</c:v>
                </c:pt>
                <c:pt idx="32">
                  <c:v>6.1</c:v>
                </c:pt>
                <c:pt idx="33">
                  <c:v>6.2</c:v>
                </c:pt>
                <c:pt idx="34">
                  <c:v>6.2</c:v>
                </c:pt>
                <c:pt idx="35">
                  <c:v>6.2</c:v>
                </c:pt>
                <c:pt idx="36">
                  <c:v>6.2</c:v>
                </c:pt>
                <c:pt idx="37">
                  <c:v>6.2</c:v>
                </c:pt>
                <c:pt idx="38">
                  <c:v>6.23</c:v>
                </c:pt>
              </c:numCache>
            </c:numRef>
          </c:val>
          <c:smooth val="0"/>
          <c:extLst>
            <c:ext xmlns:c16="http://schemas.microsoft.com/office/drawing/2014/chart" uri="{C3380CC4-5D6E-409C-BE32-E72D297353CC}">
              <c16:uniqueId val="{00000000-2D54-4566-9648-C5CF8010E7CF}"/>
            </c:ext>
          </c:extLst>
        </c:ser>
        <c:ser>
          <c:idx val="2"/>
          <c:order val="1"/>
          <c:tx>
            <c:strRef>
              <c:f>Sheet1!$A$3</c:f>
              <c:strCache>
                <c:ptCount val="1"/>
                <c:pt idx="0">
                  <c:v>Botswana</c:v>
                </c:pt>
              </c:strCache>
            </c:strRef>
          </c:tx>
          <c:spPr>
            <a:ln>
              <a:solidFill>
                <a:schemeClr val="accent2"/>
              </a:solidFill>
            </a:ln>
          </c:spPr>
          <c:marker>
            <c:symbol val="none"/>
          </c:marker>
          <c:cat>
            <c:strRef>
              <c:f>Sheet1!$B$1:$AN$1</c:f>
              <c:strCache>
                <c:ptCount val="39"/>
                <c:pt idx="0">
                  <c:v>1980</c:v>
                </c:pt>
                <c:pt idx="1">
                  <c:v>1981</c:v>
                </c:pt>
                <c:pt idx="2">
                  <c:v>1982</c:v>
                </c:pt>
                <c:pt idx="3">
                  <c:v>1983</c:v>
                </c:pt>
                <c:pt idx="4">
                  <c:v>1984</c:v>
                </c:pt>
                <c:pt idx="5">
                  <c:v>1985</c:v>
                </c:pt>
                <c:pt idx="6">
                  <c:v>1986</c:v>
                </c:pt>
                <c:pt idx="7">
                  <c:v>1987</c:v>
                </c:pt>
                <c:pt idx="8">
                  <c:v>1988</c:v>
                </c:pt>
                <c:pt idx="9">
                  <c:v>1989</c:v>
                </c:pt>
                <c:pt idx="10">
                  <c:v>1990</c:v>
                </c:pt>
                <c:pt idx="11">
                  <c:v>1991</c:v>
                </c:pt>
                <c:pt idx="12">
                  <c:v>1992</c:v>
                </c:pt>
                <c:pt idx="13">
                  <c:v>1993</c:v>
                </c:pt>
                <c:pt idx="14">
                  <c:v>1994</c:v>
                </c:pt>
                <c:pt idx="15">
                  <c:v>1995</c:v>
                </c:pt>
                <c:pt idx="16">
                  <c:v>1996</c:v>
                </c:pt>
                <c:pt idx="17">
                  <c:v>1997</c:v>
                </c:pt>
                <c:pt idx="18">
                  <c:v>1998</c:v>
                </c:pt>
                <c:pt idx="19">
                  <c:v>1999</c:v>
                </c:pt>
                <c:pt idx="20">
                  <c:v>2000</c:v>
                </c:pt>
                <c:pt idx="21">
                  <c:v>2001</c:v>
                </c:pt>
                <c:pt idx="22">
                  <c:v>2002</c:v>
                </c:pt>
                <c:pt idx="23">
                  <c:v>2003</c:v>
                </c:pt>
                <c:pt idx="24">
                  <c:v>2004</c:v>
                </c:pt>
                <c:pt idx="25">
                  <c:v>2005</c:v>
                </c:pt>
                <c:pt idx="26">
                  <c:v>2006</c:v>
                </c:pt>
                <c:pt idx="27">
                  <c:v>2007</c:v>
                </c:pt>
                <c:pt idx="28">
                  <c:v>2008</c:v>
                </c:pt>
                <c:pt idx="29">
                  <c:v>2009</c:v>
                </c:pt>
                <c:pt idx="30">
                  <c:v>2010</c:v>
                </c:pt>
                <c:pt idx="31">
                  <c:v>2011</c:v>
                </c:pt>
                <c:pt idx="32">
                  <c:v>2012</c:v>
                </c:pt>
                <c:pt idx="33">
                  <c:v>2013</c:v>
                </c:pt>
                <c:pt idx="34">
                  <c:v>2014</c:v>
                </c:pt>
                <c:pt idx="35">
                  <c:v>2015</c:v>
                </c:pt>
                <c:pt idx="36">
                  <c:v>2016</c:v>
                </c:pt>
                <c:pt idx="37">
                  <c:v>2017</c:v>
                </c:pt>
                <c:pt idx="38">
                  <c:v>2018</c:v>
                </c:pt>
              </c:strCache>
            </c:strRef>
          </c:cat>
          <c:val>
            <c:numRef>
              <c:f>Sheet1!$B$3:$AN$3</c:f>
              <c:numCache>
                <c:formatCode>General</c:formatCode>
                <c:ptCount val="39"/>
                <c:pt idx="2">
                  <c:v>5.5</c:v>
                </c:pt>
                <c:pt idx="3">
                  <c:v>5.7</c:v>
                </c:pt>
                <c:pt idx="4">
                  <c:v>6</c:v>
                </c:pt>
                <c:pt idx="5">
                  <c:v>6.4</c:v>
                </c:pt>
                <c:pt idx="6">
                  <c:v>7.5</c:v>
                </c:pt>
                <c:pt idx="7">
                  <c:v>7.2</c:v>
                </c:pt>
                <c:pt idx="8">
                  <c:v>7.2</c:v>
                </c:pt>
                <c:pt idx="9">
                  <c:v>7.1</c:v>
                </c:pt>
                <c:pt idx="10">
                  <c:v>7.1</c:v>
                </c:pt>
                <c:pt idx="11">
                  <c:v>7.1</c:v>
                </c:pt>
                <c:pt idx="12">
                  <c:v>7</c:v>
                </c:pt>
                <c:pt idx="13">
                  <c:v>7.1</c:v>
                </c:pt>
                <c:pt idx="14">
                  <c:v>6.9</c:v>
                </c:pt>
                <c:pt idx="15">
                  <c:v>6.7</c:v>
                </c:pt>
                <c:pt idx="16">
                  <c:v>7</c:v>
                </c:pt>
                <c:pt idx="17">
                  <c:v>7.2</c:v>
                </c:pt>
                <c:pt idx="18">
                  <c:v>7.2</c:v>
                </c:pt>
                <c:pt idx="19">
                  <c:v>7.2</c:v>
                </c:pt>
                <c:pt idx="20">
                  <c:v>7.3</c:v>
                </c:pt>
                <c:pt idx="21">
                  <c:v>7.2</c:v>
                </c:pt>
                <c:pt idx="22">
                  <c:v>7.3</c:v>
                </c:pt>
                <c:pt idx="23">
                  <c:v>7.4</c:v>
                </c:pt>
                <c:pt idx="24">
                  <c:v>7.1</c:v>
                </c:pt>
                <c:pt idx="25">
                  <c:v>7.1</c:v>
                </c:pt>
                <c:pt idx="26">
                  <c:v>7</c:v>
                </c:pt>
                <c:pt idx="27">
                  <c:v>7.1</c:v>
                </c:pt>
                <c:pt idx="28">
                  <c:v>6.9</c:v>
                </c:pt>
                <c:pt idx="29">
                  <c:v>6.8</c:v>
                </c:pt>
                <c:pt idx="30">
                  <c:v>7</c:v>
                </c:pt>
                <c:pt idx="31">
                  <c:v>7.2</c:v>
                </c:pt>
                <c:pt idx="32">
                  <c:v>7.3</c:v>
                </c:pt>
                <c:pt idx="33">
                  <c:v>7.2</c:v>
                </c:pt>
                <c:pt idx="34">
                  <c:v>7.3</c:v>
                </c:pt>
                <c:pt idx="35">
                  <c:v>7.4</c:v>
                </c:pt>
                <c:pt idx="36">
                  <c:v>7.4</c:v>
                </c:pt>
                <c:pt idx="37">
                  <c:v>7.4</c:v>
                </c:pt>
                <c:pt idx="38">
                  <c:v>7.6</c:v>
                </c:pt>
              </c:numCache>
            </c:numRef>
          </c:val>
          <c:smooth val="0"/>
          <c:extLst>
            <c:ext xmlns:c16="http://schemas.microsoft.com/office/drawing/2014/chart" uri="{C3380CC4-5D6E-409C-BE32-E72D297353CC}">
              <c16:uniqueId val="{00000001-2D54-4566-9648-C5CF8010E7CF}"/>
            </c:ext>
          </c:extLst>
        </c:ser>
        <c:dLbls>
          <c:showLegendKey val="0"/>
          <c:showVal val="0"/>
          <c:showCatName val="0"/>
          <c:showSerName val="0"/>
          <c:showPercent val="0"/>
          <c:showBubbleSize val="0"/>
        </c:dLbls>
        <c:smooth val="0"/>
        <c:axId val="343976280"/>
        <c:axId val="343976672"/>
      </c:lineChart>
      <c:catAx>
        <c:axId val="343976280"/>
        <c:scaling>
          <c:orientation val="minMax"/>
        </c:scaling>
        <c:delete val="0"/>
        <c:axPos val="b"/>
        <c:numFmt formatCode="General" sourceLinked="0"/>
        <c:majorTickMark val="out"/>
        <c:minorTickMark val="none"/>
        <c:tickLblPos val="nextTo"/>
        <c:txPr>
          <a:bodyPr/>
          <a:lstStyle/>
          <a:p>
            <a:pPr>
              <a:defRPr sz="1100"/>
            </a:pPr>
            <a:endParaRPr lang="en-US"/>
          </a:p>
        </c:txPr>
        <c:crossAx val="343976672"/>
        <c:crosses val="autoZero"/>
        <c:auto val="1"/>
        <c:lblAlgn val="ctr"/>
        <c:lblOffset val="100"/>
        <c:tickLblSkip val="1"/>
        <c:noMultiLvlLbl val="0"/>
      </c:catAx>
      <c:valAx>
        <c:axId val="343976672"/>
        <c:scaling>
          <c:orientation val="minMax"/>
          <c:max val="8"/>
          <c:min val="4"/>
        </c:scaling>
        <c:delete val="0"/>
        <c:axPos val="l"/>
        <c:majorGridlines/>
        <c:numFmt formatCode="General" sourceLinked="1"/>
        <c:majorTickMark val="out"/>
        <c:minorTickMark val="none"/>
        <c:tickLblPos val="nextTo"/>
        <c:crossAx val="343976280"/>
        <c:crosses val="autoZero"/>
        <c:crossBetween val="between"/>
      </c:valAx>
    </c:plotArea>
    <c:legend>
      <c:legendPos val="r"/>
      <c:layout/>
      <c:overlay val="0"/>
    </c:legend>
    <c:plotVisOnly val="1"/>
    <c:dispBlanksAs val="gap"/>
    <c:showDLblsOverMax val="0"/>
  </c:chart>
  <c:txPr>
    <a:bodyPr/>
    <a:lstStyle/>
    <a:p>
      <a:pPr>
        <a:defRPr sz="1800"/>
      </a:pPr>
      <a:endParaRPr lang="en-US"/>
    </a:p>
  </c:txPr>
  <c:externalData r:id="rId1">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Sheet1!$A$2</c:f>
              <c:strCache>
                <c:ptCount val="1"/>
                <c:pt idx="0">
                  <c:v>Sub-Saharan Africa</c:v>
                </c:pt>
              </c:strCache>
            </c:strRef>
          </c:tx>
          <c:spPr>
            <a:ln w="28575" cap="rnd">
              <a:solidFill>
                <a:srgbClr val="FFFF00"/>
              </a:solidFill>
              <a:round/>
            </a:ln>
            <a:effectLst/>
          </c:spPr>
          <c:marker>
            <c:symbol val="none"/>
          </c:marker>
          <c:cat>
            <c:strRef>
              <c:f>Sheet1!$B$1:$BH$1</c:f>
              <c:strCache>
                <c:ptCount val="59"/>
                <c:pt idx="0">
                  <c:v>1960</c:v>
                </c:pt>
                <c:pt idx="1">
                  <c:v>1961</c:v>
                </c:pt>
                <c:pt idx="2">
                  <c:v>1962</c:v>
                </c:pt>
                <c:pt idx="3">
                  <c:v>1963</c:v>
                </c:pt>
                <c:pt idx="4">
                  <c:v>1964</c:v>
                </c:pt>
                <c:pt idx="5">
                  <c:v>1965</c:v>
                </c:pt>
                <c:pt idx="6">
                  <c:v>1966</c:v>
                </c:pt>
                <c:pt idx="7">
                  <c:v>1967</c:v>
                </c:pt>
                <c:pt idx="8">
                  <c:v>1968</c:v>
                </c:pt>
                <c:pt idx="9">
                  <c:v>1969</c:v>
                </c:pt>
                <c:pt idx="10">
                  <c:v>1970</c:v>
                </c:pt>
                <c:pt idx="11">
                  <c:v>1971</c:v>
                </c:pt>
                <c:pt idx="12">
                  <c:v>1972</c:v>
                </c:pt>
                <c:pt idx="13">
                  <c:v>1973</c:v>
                </c:pt>
                <c:pt idx="14">
                  <c:v>1974</c:v>
                </c:pt>
                <c:pt idx="15">
                  <c:v>1975</c:v>
                </c:pt>
                <c:pt idx="16">
                  <c:v>1976</c:v>
                </c:pt>
                <c:pt idx="17">
                  <c:v>1977</c:v>
                </c:pt>
                <c:pt idx="18">
                  <c:v>1978</c:v>
                </c:pt>
                <c:pt idx="19">
                  <c:v>1979</c:v>
                </c:pt>
                <c:pt idx="20">
                  <c:v>1980</c:v>
                </c:pt>
                <c:pt idx="21">
                  <c:v>1981</c:v>
                </c:pt>
                <c:pt idx="22">
                  <c:v>1982</c:v>
                </c:pt>
                <c:pt idx="23">
                  <c:v>1983</c:v>
                </c:pt>
                <c:pt idx="24">
                  <c:v>1984</c:v>
                </c:pt>
                <c:pt idx="25">
                  <c:v>1985</c:v>
                </c:pt>
                <c:pt idx="26">
                  <c:v>1986</c:v>
                </c:pt>
                <c:pt idx="27">
                  <c:v>1987</c:v>
                </c:pt>
                <c:pt idx="28">
                  <c:v>1988</c:v>
                </c:pt>
                <c:pt idx="29">
                  <c:v>1989</c:v>
                </c:pt>
                <c:pt idx="30">
                  <c:v>1990</c:v>
                </c:pt>
                <c:pt idx="31">
                  <c:v>1991</c:v>
                </c:pt>
                <c:pt idx="32">
                  <c:v>1992</c:v>
                </c:pt>
                <c:pt idx="33">
                  <c:v>1993</c:v>
                </c:pt>
                <c:pt idx="34">
                  <c:v>1994</c:v>
                </c:pt>
                <c:pt idx="35">
                  <c:v>1995</c:v>
                </c:pt>
                <c:pt idx="36">
                  <c:v>1996</c:v>
                </c:pt>
                <c:pt idx="37">
                  <c:v>1997</c:v>
                </c:pt>
                <c:pt idx="38">
                  <c:v>1998</c:v>
                </c:pt>
                <c:pt idx="39">
                  <c:v>1999</c:v>
                </c:pt>
                <c:pt idx="40">
                  <c:v>2000</c:v>
                </c:pt>
                <c:pt idx="41">
                  <c:v>2001</c:v>
                </c:pt>
                <c:pt idx="42">
                  <c:v>2002</c:v>
                </c:pt>
                <c:pt idx="43">
                  <c:v>2003</c:v>
                </c:pt>
                <c:pt idx="44">
                  <c:v>2004</c:v>
                </c:pt>
                <c:pt idx="45">
                  <c:v>2005</c:v>
                </c:pt>
                <c:pt idx="46">
                  <c:v>2006</c:v>
                </c:pt>
                <c:pt idx="47">
                  <c:v>2007</c:v>
                </c:pt>
                <c:pt idx="48">
                  <c:v>2008</c:v>
                </c:pt>
                <c:pt idx="49">
                  <c:v>2009</c:v>
                </c:pt>
                <c:pt idx="50">
                  <c:v>2010</c:v>
                </c:pt>
                <c:pt idx="51">
                  <c:v>2011</c:v>
                </c:pt>
                <c:pt idx="52">
                  <c:v>2012</c:v>
                </c:pt>
                <c:pt idx="53">
                  <c:v>2013</c:v>
                </c:pt>
                <c:pt idx="54">
                  <c:v>2014</c:v>
                </c:pt>
                <c:pt idx="55">
                  <c:v>2015</c:v>
                </c:pt>
                <c:pt idx="56">
                  <c:v>2016</c:v>
                </c:pt>
                <c:pt idx="57">
                  <c:v>2017</c:v>
                </c:pt>
                <c:pt idx="58">
                  <c:v>2018</c:v>
                </c:pt>
              </c:strCache>
            </c:strRef>
          </c:cat>
          <c:val>
            <c:numRef>
              <c:f>Sheet1!$B$2:$BH$2</c:f>
              <c:numCache>
                <c:formatCode>General</c:formatCode>
                <c:ptCount val="59"/>
                <c:pt idx="0">
                  <c:v>1112.3438404546896</c:v>
                </c:pt>
                <c:pt idx="1">
                  <c:v>1102.585306367683</c:v>
                </c:pt>
                <c:pt idx="2">
                  <c:v>1140.0392741168612</c:v>
                </c:pt>
                <c:pt idx="3">
                  <c:v>1183.6614277295139</c:v>
                </c:pt>
                <c:pt idx="4">
                  <c:v>1217.2012536212449</c:v>
                </c:pt>
                <c:pt idx="5">
                  <c:v>1246.6652756286276</c:v>
                </c:pt>
                <c:pt idx="6">
                  <c:v>1234.8523974633697</c:v>
                </c:pt>
                <c:pt idx="7">
                  <c:v>1197.174928450637</c:v>
                </c:pt>
                <c:pt idx="8">
                  <c:v>1202.5191976283361</c:v>
                </c:pt>
                <c:pt idx="9">
                  <c:v>1278.2826200776728</c:v>
                </c:pt>
                <c:pt idx="10">
                  <c:v>1370.5637363187222</c:v>
                </c:pt>
                <c:pt idx="11">
                  <c:v>1435.3808543189466</c:v>
                </c:pt>
                <c:pt idx="12">
                  <c:v>1434.9866239152009</c:v>
                </c:pt>
                <c:pt idx="13">
                  <c:v>1457.8909940457806</c:v>
                </c:pt>
                <c:pt idx="14">
                  <c:v>1531.00200119026</c:v>
                </c:pt>
                <c:pt idx="15">
                  <c:v>1487.9474634816827</c:v>
                </c:pt>
                <c:pt idx="16">
                  <c:v>1523.4277843067389</c:v>
                </c:pt>
                <c:pt idx="17">
                  <c:v>1516.4621195677623</c:v>
                </c:pt>
                <c:pt idx="18">
                  <c:v>1468.7028891584785</c:v>
                </c:pt>
                <c:pt idx="19">
                  <c:v>1485.6639210457029</c:v>
                </c:pt>
                <c:pt idx="20">
                  <c:v>1502.1846799278694</c:v>
                </c:pt>
                <c:pt idx="21">
                  <c:v>1453.2724163942989</c:v>
                </c:pt>
                <c:pt idx="22">
                  <c:v>1396.4671002211239</c:v>
                </c:pt>
                <c:pt idx="23">
                  <c:v>1323.3543958481205</c:v>
                </c:pt>
                <c:pt idx="24">
                  <c:v>1319.6736188338261</c:v>
                </c:pt>
                <c:pt idx="25">
                  <c:v>1305.076124582095</c:v>
                </c:pt>
                <c:pt idx="26">
                  <c:v>1288.706782990686</c:v>
                </c:pt>
                <c:pt idx="27">
                  <c:v>1286.4508233431991</c:v>
                </c:pt>
                <c:pt idx="28">
                  <c:v>1306.4516664705329</c:v>
                </c:pt>
                <c:pt idx="29">
                  <c:v>1302.0366801826813</c:v>
                </c:pt>
                <c:pt idx="30">
                  <c:v>1296.3098997458769</c:v>
                </c:pt>
                <c:pt idx="31">
                  <c:v>1265.9426536568496</c:v>
                </c:pt>
                <c:pt idx="32">
                  <c:v>1227.1994585264697</c:v>
                </c:pt>
                <c:pt idx="33">
                  <c:v>1183.4413039159306</c:v>
                </c:pt>
                <c:pt idx="34">
                  <c:v>1165.9276652493975</c:v>
                </c:pt>
                <c:pt idx="35">
                  <c:v>1173.5741254913858</c:v>
                </c:pt>
                <c:pt idx="36">
                  <c:v>1202.0121990360585</c:v>
                </c:pt>
                <c:pt idx="37">
                  <c:v>1212.8076381454528</c:v>
                </c:pt>
                <c:pt idx="38">
                  <c:v>1209.4002075773658</c:v>
                </c:pt>
                <c:pt idx="39">
                  <c:v>1203.2761979830223</c:v>
                </c:pt>
                <c:pt idx="40">
                  <c:v>1213.2785052189859</c:v>
                </c:pt>
                <c:pt idx="41">
                  <c:v>1232.2814013560073</c:v>
                </c:pt>
                <c:pt idx="42">
                  <c:v>1276.8334819760369</c:v>
                </c:pt>
                <c:pt idx="43">
                  <c:v>1296.5244590550221</c:v>
                </c:pt>
                <c:pt idx="44">
                  <c:v>1345.1147366638475</c:v>
                </c:pt>
                <c:pt idx="45">
                  <c:v>1391.3634728476095</c:v>
                </c:pt>
                <c:pt idx="46">
                  <c:v>1437.7030554992427</c:v>
                </c:pt>
                <c:pt idx="47">
                  <c:v>1492.0118200130564</c:v>
                </c:pt>
                <c:pt idx="48">
                  <c:v>1529.8092946833876</c:v>
                </c:pt>
                <c:pt idx="49">
                  <c:v>1534.070219853802</c:v>
                </c:pt>
                <c:pt idx="50">
                  <c:v>1576.1760039009071</c:v>
                </c:pt>
                <c:pt idx="51">
                  <c:v>1601.9783578949141</c:v>
                </c:pt>
                <c:pt idx="52">
                  <c:v>1621.3093839414919</c:v>
                </c:pt>
                <c:pt idx="53">
                  <c:v>1656.9849487450888</c:v>
                </c:pt>
                <c:pt idx="54">
                  <c:v>1687.9793274241908</c:v>
                </c:pt>
                <c:pt idx="55">
                  <c:v>1689.669071980604</c:v>
                </c:pt>
                <c:pt idx="56">
                  <c:v>1664.8715972359353</c:v>
                </c:pt>
                <c:pt idx="57">
                  <c:v>1661.940486018098</c:v>
                </c:pt>
                <c:pt idx="58">
                  <c:v>1656.9268450174552</c:v>
                </c:pt>
              </c:numCache>
            </c:numRef>
          </c:val>
          <c:smooth val="0"/>
          <c:extLst>
            <c:ext xmlns:c16="http://schemas.microsoft.com/office/drawing/2014/chart" uri="{C3380CC4-5D6E-409C-BE32-E72D297353CC}">
              <c16:uniqueId val="{00000000-0F0B-443D-A2E8-85707E8EB7F4}"/>
            </c:ext>
          </c:extLst>
        </c:ser>
        <c:ser>
          <c:idx val="1"/>
          <c:order val="1"/>
          <c:tx>
            <c:strRef>
              <c:f>Sheet1!$A$3</c:f>
              <c:strCache>
                <c:ptCount val="1"/>
                <c:pt idx="0">
                  <c:v>Botswana</c:v>
                </c:pt>
              </c:strCache>
            </c:strRef>
          </c:tx>
          <c:spPr>
            <a:ln w="28575" cap="rnd">
              <a:solidFill>
                <a:schemeClr val="accent2"/>
              </a:solidFill>
              <a:round/>
            </a:ln>
            <a:effectLst/>
          </c:spPr>
          <c:marker>
            <c:symbol val="none"/>
          </c:marker>
          <c:cat>
            <c:strRef>
              <c:f>Sheet1!$B$1:$BH$1</c:f>
              <c:strCache>
                <c:ptCount val="59"/>
                <c:pt idx="0">
                  <c:v>1960</c:v>
                </c:pt>
                <c:pt idx="1">
                  <c:v>1961</c:v>
                </c:pt>
                <c:pt idx="2">
                  <c:v>1962</c:v>
                </c:pt>
                <c:pt idx="3">
                  <c:v>1963</c:v>
                </c:pt>
                <c:pt idx="4">
                  <c:v>1964</c:v>
                </c:pt>
                <c:pt idx="5">
                  <c:v>1965</c:v>
                </c:pt>
                <c:pt idx="6">
                  <c:v>1966</c:v>
                </c:pt>
                <c:pt idx="7">
                  <c:v>1967</c:v>
                </c:pt>
                <c:pt idx="8">
                  <c:v>1968</c:v>
                </c:pt>
                <c:pt idx="9">
                  <c:v>1969</c:v>
                </c:pt>
                <c:pt idx="10">
                  <c:v>1970</c:v>
                </c:pt>
                <c:pt idx="11">
                  <c:v>1971</c:v>
                </c:pt>
                <c:pt idx="12">
                  <c:v>1972</c:v>
                </c:pt>
                <c:pt idx="13">
                  <c:v>1973</c:v>
                </c:pt>
                <c:pt idx="14">
                  <c:v>1974</c:v>
                </c:pt>
                <c:pt idx="15">
                  <c:v>1975</c:v>
                </c:pt>
                <c:pt idx="16">
                  <c:v>1976</c:v>
                </c:pt>
                <c:pt idx="17">
                  <c:v>1977</c:v>
                </c:pt>
                <c:pt idx="18">
                  <c:v>1978</c:v>
                </c:pt>
                <c:pt idx="19">
                  <c:v>1979</c:v>
                </c:pt>
                <c:pt idx="20">
                  <c:v>1980</c:v>
                </c:pt>
                <c:pt idx="21">
                  <c:v>1981</c:v>
                </c:pt>
                <c:pt idx="22">
                  <c:v>1982</c:v>
                </c:pt>
                <c:pt idx="23">
                  <c:v>1983</c:v>
                </c:pt>
                <c:pt idx="24">
                  <c:v>1984</c:v>
                </c:pt>
                <c:pt idx="25">
                  <c:v>1985</c:v>
                </c:pt>
                <c:pt idx="26">
                  <c:v>1986</c:v>
                </c:pt>
                <c:pt idx="27">
                  <c:v>1987</c:v>
                </c:pt>
                <c:pt idx="28">
                  <c:v>1988</c:v>
                </c:pt>
                <c:pt idx="29">
                  <c:v>1989</c:v>
                </c:pt>
                <c:pt idx="30">
                  <c:v>1990</c:v>
                </c:pt>
                <c:pt idx="31">
                  <c:v>1991</c:v>
                </c:pt>
                <c:pt idx="32">
                  <c:v>1992</c:v>
                </c:pt>
                <c:pt idx="33">
                  <c:v>1993</c:v>
                </c:pt>
                <c:pt idx="34">
                  <c:v>1994</c:v>
                </c:pt>
                <c:pt idx="35">
                  <c:v>1995</c:v>
                </c:pt>
                <c:pt idx="36">
                  <c:v>1996</c:v>
                </c:pt>
                <c:pt idx="37">
                  <c:v>1997</c:v>
                </c:pt>
                <c:pt idx="38">
                  <c:v>1998</c:v>
                </c:pt>
                <c:pt idx="39">
                  <c:v>1999</c:v>
                </c:pt>
                <c:pt idx="40">
                  <c:v>2000</c:v>
                </c:pt>
                <c:pt idx="41">
                  <c:v>2001</c:v>
                </c:pt>
                <c:pt idx="42">
                  <c:v>2002</c:v>
                </c:pt>
                <c:pt idx="43">
                  <c:v>2003</c:v>
                </c:pt>
                <c:pt idx="44">
                  <c:v>2004</c:v>
                </c:pt>
                <c:pt idx="45">
                  <c:v>2005</c:v>
                </c:pt>
                <c:pt idx="46">
                  <c:v>2006</c:v>
                </c:pt>
                <c:pt idx="47">
                  <c:v>2007</c:v>
                </c:pt>
                <c:pt idx="48">
                  <c:v>2008</c:v>
                </c:pt>
                <c:pt idx="49">
                  <c:v>2009</c:v>
                </c:pt>
                <c:pt idx="50">
                  <c:v>2010</c:v>
                </c:pt>
                <c:pt idx="51">
                  <c:v>2011</c:v>
                </c:pt>
                <c:pt idx="52">
                  <c:v>2012</c:v>
                </c:pt>
                <c:pt idx="53">
                  <c:v>2013</c:v>
                </c:pt>
                <c:pt idx="54">
                  <c:v>2014</c:v>
                </c:pt>
                <c:pt idx="55">
                  <c:v>2015</c:v>
                </c:pt>
                <c:pt idx="56">
                  <c:v>2016</c:v>
                </c:pt>
                <c:pt idx="57">
                  <c:v>2017</c:v>
                </c:pt>
                <c:pt idx="58">
                  <c:v>2018</c:v>
                </c:pt>
              </c:strCache>
            </c:strRef>
          </c:cat>
          <c:val>
            <c:numRef>
              <c:f>Sheet1!$B$3:$BH$3</c:f>
              <c:numCache>
                <c:formatCode>General</c:formatCode>
                <c:ptCount val="59"/>
                <c:pt idx="0">
                  <c:v>407.78230324914426</c:v>
                </c:pt>
                <c:pt idx="1">
                  <c:v>425.24144963485583</c:v>
                </c:pt>
                <c:pt idx="2">
                  <c:v>443.98436477676768</c:v>
                </c:pt>
                <c:pt idx="3">
                  <c:v>459.8198346800786</c:v>
                </c:pt>
                <c:pt idx="4">
                  <c:v>480.30805555669804</c:v>
                </c:pt>
                <c:pt idx="5">
                  <c:v>497.23231151492155</c:v>
                </c:pt>
                <c:pt idx="6">
                  <c:v>517.71064078255699</c:v>
                </c:pt>
                <c:pt idx="7">
                  <c:v>536.99618028217481</c:v>
                </c:pt>
                <c:pt idx="8">
                  <c:v>580.95491270743014</c:v>
                </c:pt>
                <c:pt idx="9">
                  <c:v>653.11165183877995</c:v>
                </c:pt>
                <c:pt idx="10">
                  <c:v>744.92298892096176</c:v>
                </c:pt>
                <c:pt idx="11">
                  <c:v>910.25201536631255</c:v>
                </c:pt>
                <c:pt idx="12">
                  <c:v>1114.4432092298916</c:v>
                </c:pt>
                <c:pt idx="13">
                  <c:v>1307.140216195638</c:v>
                </c:pt>
                <c:pt idx="14">
                  <c:v>1372.7924944249819</c:v>
                </c:pt>
                <c:pt idx="15">
                  <c:v>1435.2392066527095</c:v>
                </c:pt>
                <c:pt idx="16">
                  <c:v>1529.0185412051735</c:v>
                </c:pt>
                <c:pt idx="17">
                  <c:v>1647.3249274952702</c:v>
                </c:pt>
                <c:pt idx="18">
                  <c:v>1811.1739307474227</c:v>
                </c:pt>
                <c:pt idx="19">
                  <c:v>1954.6420488681106</c:v>
                </c:pt>
                <c:pt idx="20">
                  <c:v>2108.9958888829515</c:v>
                </c:pt>
                <c:pt idx="21">
                  <c:v>2219.7273180528146</c:v>
                </c:pt>
                <c:pt idx="22">
                  <c:v>2405.8169037022185</c:v>
                </c:pt>
                <c:pt idx="23">
                  <c:v>2631.2279066214496</c:v>
                </c:pt>
                <c:pt idx="24">
                  <c:v>2758.305057212578</c:v>
                </c:pt>
                <c:pt idx="25">
                  <c:v>2849.4674045906095</c:v>
                </c:pt>
                <c:pt idx="26">
                  <c:v>2967.5946034905851</c:v>
                </c:pt>
                <c:pt idx="27">
                  <c:v>3193.8142489006395</c:v>
                </c:pt>
                <c:pt idx="28">
                  <c:v>3671.4434346059161</c:v>
                </c:pt>
                <c:pt idx="29">
                  <c:v>4002.761524237987</c:v>
                </c:pt>
                <c:pt idx="30">
                  <c:v>4133.4582271123145</c:v>
                </c:pt>
                <c:pt idx="31">
                  <c:v>4309.2570488811798</c:v>
                </c:pt>
                <c:pt idx="32">
                  <c:v>4313.8639796918796</c:v>
                </c:pt>
                <c:pt idx="33">
                  <c:v>4284.7921037598098</c:v>
                </c:pt>
                <c:pt idx="34">
                  <c:v>4332.029054494551</c:v>
                </c:pt>
                <c:pt idx="35">
                  <c:v>4525.768509505192</c:v>
                </c:pt>
                <c:pt idx="36">
                  <c:v>4676.4356902203635</c:v>
                </c:pt>
                <c:pt idx="37">
                  <c:v>4948.4052292290417</c:v>
                </c:pt>
                <c:pt idx="38">
                  <c:v>4858.7063192113255</c:v>
                </c:pt>
                <c:pt idx="39">
                  <c:v>5214.4462211564705</c:v>
                </c:pt>
                <c:pt idx="40">
                  <c:v>5211.0737051998967</c:v>
                </c:pt>
                <c:pt idx="41">
                  <c:v>5126.3541863134033</c:v>
                </c:pt>
                <c:pt idx="42">
                  <c:v>5341.9200925557316</c:v>
                </c:pt>
                <c:pt idx="43">
                  <c:v>5493.1441158095431</c:v>
                </c:pt>
                <c:pt idx="44">
                  <c:v>5542.3054266065183</c:v>
                </c:pt>
                <c:pt idx="45">
                  <c:v>5686.7805318504443</c:v>
                </c:pt>
                <c:pt idx="46">
                  <c:v>6038.7918104847759</c:v>
                </c:pt>
                <c:pt idx="47">
                  <c:v>6400.7175676732622</c:v>
                </c:pt>
                <c:pt idx="48">
                  <c:v>6657.8323825169264</c:v>
                </c:pt>
                <c:pt idx="49">
                  <c:v>6029.1986306083854</c:v>
                </c:pt>
                <c:pt idx="50">
                  <c:v>6434.8156568846462</c:v>
                </c:pt>
                <c:pt idx="51">
                  <c:v>6728.2019540941874</c:v>
                </c:pt>
                <c:pt idx="52">
                  <c:v>6944.8076367094263</c:v>
                </c:pt>
                <c:pt idx="53">
                  <c:v>7646.4143146025835</c:v>
                </c:pt>
                <c:pt idx="54">
                  <c:v>7864.2532812568343</c:v>
                </c:pt>
                <c:pt idx="55">
                  <c:v>7613.6984097573868</c:v>
                </c:pt>
                <c:pt idx="56">
                  <c:v>7797.1468049169371</c:v>
                </c:pt>
                <c:pt idx="57">
                  <c:v>7859.4394774822122</c:v>
                </c:pt>
                <c:pt idx="58">
                  <c:v>8031.0149434930336</c:v>
                </c:pt>
              </c:numCache>
            </c:numRef>
          </c:val>
          <c:smooth val="0"/>
          <c:extLst>
            <c:ext xmlns:c16="http://schemas.microsoft.com/office/drawing/2014/chart" uri="{C3380CC4-5D6E-409C-BE32-E72D297353CC}">
              <c16:uniqueId val="{00000000-AA91-4D06-8D57-05DD72586700}"/>
            </c:ext>
          </c:extLst>
        </c:ser>
        <c:dLbls>
          <c:showLegendKey val="0"/>
          <c:showVal val="0"/>
          <c:showCatName val="0"/>
          <c:showSerName val="0"/>
          <c:showPercent val="0"/>
          <c:showBubbleSize val="0"/>
        </c:dLbls>
        <c:smooth val="0"/>
        <c:axId val="343977456"/>
        <c:axId val="343977848"/>
      </c:lineChart>
      <c:catAx>
        <c:axId val="34397745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343977848"/>
        <c:crosses val="autoZero"/>
        <c:auto val="1"/>
        <c:lblAlgn val="ctr"/>
        <c:lblOffset val="100"/>
        <c:noMultiLvlLbl val="0"/>
      </c:catAx>
      <c:valAx>
        <c:axId val="343977848"/>
        <c:scaling>
          <c:orientation val="minMax"/>
          <c:max val="9000"/>
        </c:scaling>
        <c:delete val="0"/>
        <c:axPos val="l"/>
        <c:majorGridlines>
          <c:spPr>
            <a:ln w="9525" cap="flat" cmpd="sng" algn="ctr">
              <a:solidFill>
                <a:schemeClr val="tx1">
                  <a:lumMod val="15000"/>
                  <a:lumOff val="85000"/>
                </a:schemeClr>
              </a:solidFill>
              <a:round/>
            </a:ln>
            <a:effectLst/>
          </c:spPr>
        </c:majorGridlines>
        <c:numFmt formatCode="&quot;$&quot;#,##0" sourceLinked="0"/>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343977456"/>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20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15"/>
      <c:hPercent val="51"/>
      <c:rotY val="20"/>
      <c:depthPercent val="100"/>
      <c:rAngAx val="1"/>
    </c:view3D>
    <c:floor>
      <c:thickness val="0"/>
      <c:spPr>
        <a:solidFill>
          <a:srgbClr val="C0C0C0"/>
        </a:solidFill>
        <a:ln w="3175">
          <a:solidFill>
            <a:schemeClr val="tx1"/>
          </a:solidFill>
          <a:prstDash val="solid"/>
        </a:ln>
      </c:spPr>
    </c:floor>
    <c:sideWall>
      <c:thickness val="0"/>
      <c:spPr>
        <a:noFill/>
        <a:ln w="12700">
          <a:solidFill>
            <a:schemeClr val="tx1"/>
          </a:solidFill>
          <a:prstDash val="solid"/>
        </a:ln>
      </c:spPr>
    </c:sideWall>
    <c:backWall>
      <c:thickness val="0"/>
      <c:spPr>
        <a:noFill/>
        <a:ln w="12700">
          <a:solidFill>
            <a:schemeClr val="tx1"/>
          </a:solidFill>
          <a:prstDash val="solid"/>
        </a:ln>
      </c:spPr>
    </c:backWall>
    <c:plotArea>
      <c:layout>
        <c:manualLayout>
          <c:layoutTarget val="inner"/>
          <c:xMode val="edge"/>
          <c:yMode val="edge"/>
          <c:x val="0.12382121352478"/>
          <c:y val="4.4184721475033009E-2"/>
          <c:w val="0.75930521091811409"/>
          <c:h val="0.76777251184834128"/>
        </c:manualLayout>
      </c:layout>
      <c:bar3DChart>
        <c:barDir val="col"/>
        <c:grouping val="clustered"/>
        <c:varyColors val="0"/>
        <c:ser>
          <c:idx val="0"/>
          <c:order val="0"/>
          <c:tx>
            <c:strRef>
              <c:f>Sheet1!$A$2</c:f>
              <c:strCache>
                <c:ptCount val="1"/>
              </c:strCache>
            </c:strRef>
          </c:tx>
          <c:spPr>
            <a:solidFill>
              <a:srgbClr val="FFFF00"/>
            </a:solidFill>
            <a:ln w="38741">
              <a:solidFill>
                <a:srgbClr val="FFFF00"/>
              </a:solidFill>
              <a:prstDash val="solid"/>
            </a:ln>
          </c:spPr>
          <c:invertIfNegative val="0"/>
          <c:cat>
            <c:strRef>
              <c:f>Sheet1!$B$1:$E$1</c:f>
              <c:strCache>
                <c:ptCount val="4"/>
                <c:pt idx="0">
                  <c:v>Most Free Quartile</c:v>
                </c:pt>
                <c:pt idx="1">
                  <c:v>2nd Quartile</c:v>
                </c:pt>
                <c:pt idx="2">
                  <c:v>3rd Quartile</c:v>
                </c:pt>
                <c:pt idx="3">
                  <c:v>Least Free Quartile</c:v>
                </c:pt>
              </c:strCache>
            </c:strRef>
          </c:cat>
          <c:val>
            <c:numRef>
              <c:f>Sheet1!$B$2:$E$2</c:f>
              <c:numCache>
                <c:formatCode>General</c:formatCode>
                <c:ptCount val="4"/>
                <c:pt idx="0">
                  <c:v>1.7000000000000001E-2</c:v>
                </c:pt>
                <c:pt idx="1">
                  <c:v>9.4E-2</c:v>
                </c:pt>
                <c:pt idx="2">
                  <c:v>0.20660000000000001</c:v>
                </c:pt>
                <c:pt idx="3">
                  <c:v>0.31519999999999998</c:v>
                </c:pt>
              </c:numCache>
            </c:numRef>
          </c:val>
          <c:extLst>
            <c:ext xmlns:c16="http://schemas.microsoft.com/office/drawing/2014/chart" uri="{C3380CC4-5D6E-409C-BE32-E72D297353CC}">
              <c16:uniqueId val="{00000000-9262-4805-8368-935CEE7D1D8C}"/>
            </c:ext>
          </c:extLst>
        </c:ser>
        <c:dLbls>
          <c:showLegendKey val="0"/>
          <c:showVal val="0"/>
          <c:showCatName val="0"/>
          <c:showSerName val="0"/>
          <c:showPercent val="0"/>
          <c:showBubbleSize val="0"/>
        </c:dLbls>
        <c:gapWidth val="150"/>
        <c:shape val="box"/>
        <c:axId val="343424560"/>
        <c:axId val="343424952"/>
        <c:axId val="0"/>
      </c:bar3DChart>
      <c:catAx>
        <c:axId val="343424560"/>
        <c:scaling>
          <c:orientation val="maxMin"/>
        </c:scaling>
        <c:delete val="0"/>
        <c:axPos val="b"/>
        <c:numFmt formatCode="General" sourceLinked="1"/>
        <c:majorTickMark val="out"/>
        <c:minorTickMark val="none"/>
        <c:tickLblPos val="low"/>
        <c:spPr>
          <a:ln w="3228">
            <a:solidFill>
              <a:schemeClr val="tx1"/>
            </a:solidFill>
            <a:prstDash val="solid"/>
          </a:ln>
        </c:spPr>
        <c:txPr>
          <a:bodyPr rot="0" vert="horz"/>
          <a:lstStyle/>
          <a:p>
            <a:pPr>
              <a:defRPr sz="1831" b="1" i="0" u="none" strike="noStrike" baseline="0">
                <a:solidFill>
                  <a:schemeClr val="tx1"/>
                </a:solidFill>
                <a:latin typeface="Arial"/>
                <a:ea typeface="Arial"/>
                <a:cs typeface="Arial"/>
              </a:defRPr>
            </a:pPr>
            <a:endParaRPr lang="en-US"/>
          </a:p>
        </c:txPr>
        <c:crossAx val="343424952"/>
        <c:crosses val="autoZero"/>
        <c:auto val="1"/>
        <c:lblAlgn val="ctr"/>
        <c:lblOffset val="100"/>
        <c:tickLblSkip val="1"/>
        <c:tickMarkSkip val="1"/>
        <c:noMultiLvlLbl val="0"/>
      </c:catAx>
      <c:valAx>
        <c:axId val="343424952"/>
        <c:scaling>
          <c:orientation val="minMax"/>
          <c:max val="0.30000000000000004"/>
          <c:min val="0"/>
        </c:scaling>
        <c:delete val="0"/>
        <c:axPos val="r"/>
        <c:majorGridlines>
          <c:spPr>
            <a:ln w="3228">
              <a:solidFill>
                <a:schemeClr val="tx1"/>
              </a:solidFill>
              <a:prstDash val="solid"/>
            </a:ln>
          </c:spPr>
        </c:majorGridlines>
        <c:numFmt formatCode="0%" sourceLinked="0"/>
        <c:majorTickMark val="out"/>
        <c:minorTickMark val="none"/>
        <c:tickLblPos val="nextTo"/>
        <c:spPr>
          <a:ln w="3228">
            <a:solidFill>
              <a:schemeClr val="tx1"/>
            </a:solidFill>
            <a:prstDash val="solid"/>
          </a:ln>
        </c:spPr>
        <c:txPr>
          <a:bodyPr rot="0" vert="horz"/>
          <a:lstStyle/>
          <a:p>
            <a:pPr>
              <a:defRPr sz="1831" b="1" i="0" u="none" strike="noStrike" baseline="0">
                <a:solidFill>
                  <a:schemeClr val="tx1"/>
                </a:solidFill>
                <a:latin typeface="Arial"/>
                <a:ea typeface="Arial"/>
                <a:cs typeface="Arial"/>
              </a:defRPr>
            </a:pPr>
            <a:endParaRPr lang="en-US"/>
          </a:p>
        </c:txPr>
        <c:crossAx val="343424560"/>
        <c:crosses val="autoZero"/>
        <c:crossBetween val="between"/>
        <c:majorUnit val="5.000000000000001E-2"/>
      </c:valAx>
      <c:spPr>
        <a:noFill/>
        <a:ln w="25379">
          <a:noFill/>
        </a:ln>
      </c:spPr>
    </c:plotArea>
    <c:plotVisOnly val="1"/>
    <c:dispBlanksAs val="gap"/>
    <c:showDLblsOverMax val="0"/>
  </c:chart>
  <c:spPr>
    <a:noFill/>
    <a:ln>
      <a:noFill/>
    </a:ln>
  </c:spPr>
  <c:txPr>
    <a:bodyPr/>
    <a:lstStyle/>
    <a:p>
      <a:pPr>
        <a:defRPr sz="1831" b="1" i="0" u="none" strike="noStrike" baseline="0">
          <a:solidFill>
            <a:schemeClr val="tx1"/>
          </a:solidFill>
          <a:latin typeface="Arial"/>
          <a:ea typeface="Arial"/>
          <a:cs typeface="Arial"/>
        </a:defRPr>
      </a:pPr>
      <a:endParaRPr lang="en-U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15"/>
      <c:hPercent val="51"/>
      <c:rotY val="20"/>
      <c:depthPercent val="100"/>
      <c:rAngAx val="1"/>
    </c:view3D>
    <c:floor>
      <c:thickness val="0"/>
      <c:spPr>
        <a:solidFill>
          <a:srgbClr val="C0C0C0"/>
        </a:solidFill>
        <a:ln w="3175">
          <a:solidFill>
            <a:schemeClr val="tx1"/>
          </a:solidFill>
          <a:prstDash val="solid"/>
        </a:ln>
      </c:spPr>
    </c:floor>
    <c:sideWall>
      <c:thickness val="0"/>
      <c:spPr>
        <a:noFill/>
        <a:ln w="12700">
          <a:solidFill>
            <a:schemeClr val="tx1"/>
          </a:solidFill>
          <a:prstDash val="solid"/>
        </a:ln>
      </c:spPr>
    </c:sideWall>
    <c:backWall>
      <c:thickness val="0"/>
      <c:spPr>
        <a:noFill/>
        <a:ln w="12700">
          <a:solidFill>
            <a:schemeClr val="tx1"/>
          </a:solidFill>
          <a:prstDash val="solid"/>
        </a:ln>
      </c:spPr>
    </c:backWall>
    <c:plotArea>
      <c:layout>
        <c:manualLayout>
          <c:layoutTarget val="inner"/>
          <c:xMode val="edge"/>
          <c:yMode val="edge"/>
          <c:x val="0.12382121352478"/>
          <c:y val="4.4184721475033009E-2"/>
          <c:w val="0.75930521091811409"/>
          <c:h val="0.76777251184834128"/>
        </c:manualLayout>
      </c:layout>
      <c:bar3DChart>
        <c:barDir val="col"/>
        <c:grouping val="clustered"/>
        <c:varyColors val="0"/>
        <c:ser>
          <c:idx val="0"/>
          <c:order val="0"/>
          <c:tx>
            <c:strRef>
              <c:f>Sheet1!$A$2</c:f>
              <c:strCache>
                <c:ptCount val="1"/>
                <c:pt idx="0">
                  <c:v>Income per capita of the lowest 10% (2011 US$), 2011</c:v>
                </c:pt>
              </c:strCache>
            </c:strRef>
          </c:tx>
          <c:spPr>
            <a:solidFill>
              <a:srgbClr val="FFFF00"/>
            </a:solidFill>
            <a:ln w="38741">
              <a:solidFill>
                <a:srgbClr val="FFFF00"/>
              </a:solidFill>
              <a:prstDash val="solid"/>
            </a:ln>
          </c:spPr>
          <c:invertIfNegative val="0"/>
          <c:cat>
            <c:strRef>
              <c:f>Sheet1!$B$1:$E$1</c:f>
              <c:strCache>
                <c:ptCount val="4"/>
                <c:pt idx="0">
                  <c:v>Most Free Quartile</c:v>
                </c:pt>
                <c:pt idx="1">
                  <c:v>2nd Quartile</c:v>
                </c:pt>
                <c:pt idx="2">
                  <c:v>3rd Quartile</c:v>
                </c:pt>
                <c:pt idx="3">
                  <c:v>Least Free Quartile</c:v>
                </c:pt>
              </c:strCache>
            </c:strRef>
          </c:cat>
          <c:val>
            <c:numRef>
              <c:f>Sheet1!$B$2:$E$2</c:f>
              <c:numCache>
                <c:formatCode>"$"#,##0</c:formatCode>
                <c:ptCount val="4"/>
                <c:pt idx="0">
                  <c:v>12292.648843310018</c:v>
                </c:pt>
                <c:pt idx="1">
                  <c:v>4929.7259654687123</c:v>
                </c:pt>
                <c:pt idx="2">
                  <c:v>2595.9445912537576</c:v>
                </c:pt>
                <c:pt idx="3">
                  <c:v>1558.4561882770934</c:v>
                </c:pt>
              </c:numCache>
            </c:numRef>
          </c:val>
          <c:extLst>
            <c:ext xmlns:c16="http://schemas.microsoft.com/office/drawing/2014/chart" uri="{C3380CC4-5D6E-409C-BE32-E72D297353CC}">
              <c16:uniqueId val="{00000000-4D17-4997-9DDE-563E6E6BF29D}"/>
            </c:ext>
          </c:extLst>
        </c:ser>
        <c:dLbls>
          <c:showLegendKey val="0"/>
          <c:showVal val="0"/>
          <c:showCatName val="0"/>
          <c:showSerName val="0"/>
          <c:showPercent val="0"/>
          <c:showBubbleSize val="0"/>
        </c:dLbls>
        <c:gapWidth val="150"/>
        <c:shape val="box"/>
        <c:axId val="343425736"/>
        <c:axId val="344060552"/>
        <c:axId val="0"/>
      </c:bar3DChart>
      <c:catAx>
        <c:axId val="343425736"/>
        <c:scaling>
          <c:orientation val="maxMin"/>
        </c:scaling>
        <c:delete val="0"/>
        <c:axPos val="b"/>
        <c:numFmt formatCode="General" sourceLinked="1"/>
        <c:majorTickMark val="out"/>
        <c:minorTickMark val="none"/>
        <c:tickLblPos val="low"/>
        <c:spPr>
          <a:ln w="3228">
            <a:solidFill>
              <a:schemeClr val="tx1"/>
            </a:solidFill>
            <a:prstDash val="solid"/>
          </a:ln>
        </c:spPr>
        <c:txPr>
          <a:bodyPr rot="0" vert="horz"/>
          <a:lstStyle/>
          <a:p>
            <a:pPr>
              <a:defRPr sz="1831" b="1" i="0" u="none" strike="noStrike" baseline="0">
                <a:solidFill>
                  <a:schemeClr val="tx1"/>
                </a:solidFill>
                <a:latin typeface="Arial"/>
                <a:ea typeface="Arial"/>
                <a:cs typeface="Arial"/>
              </a:defRPr>
            </a:pPr>
            <a:endParaRPr lang="en-US"/>
          </a:p>
        </c:txPr>
        <c:crossAx val="344060552"/>
        <c:crosses val="autoZero"/>
        <c:auto val="1"/>
        <c:lblAlgn val="ctr"/>
        <c:lblOffset val="100"/>
        <c:tickLblSkip val="1"/>
        <c:tickMarkSkip val="1"/>
        <c:noMultiLvlLbl val="0"/>
      </c:catAx>
      <c:valAx>
        <c:axId val="344060552"/>
        <c:scaling>
          <c:orientation val="minMax"/>
          <c:max val="13000"/>
          <c:min val="0"/>
        </c:scaling>
        <c:delete val="0"/>
        <c:axPos val="r"/>
        <c:majorGridlines>
          <c:spPr>
            <a:ln w="3228">
              <a:solidFill>
                <a:schemeClr val="tx1"/>
              </a:solidFill>
              <a:prstDash val="solid"/>
            </a:ln>
          </c:spPr>
        </c:majorGridlines>
        <c:numFmt formatCode="\$#,##0" sourceLinked="0"/>
        <c:majorTickMark val="out"/>
        <c:minorTickMark val="none"/>
        <c:tickLblPos val="nextTo"/>
        <c:spPr>
          <a:ln w="3228">
            <a:solidFill>
              <a:schemeClr val="tx1"/>
            </a:solidFill>
            <a:prstDash val="solid"/>
          </a:ln>
        </c:spPr>
        <c:txPr>
          <a:bodyPr rot="0" vert="horz"/>
          <a:lstStyle/>
          <a:p>
            <a:pPr>
              <a:defRPr sz="1831" b="1" i="0" u="none" strike="noStrike" baseline="0">
                <a:solidFill>
                  <a:schemeClr val="tx1"/>
                </a:solidFill>
                <a:latin typeface="Arial"/>
                <a:ea typeface="Arial"/>
                <a:cs typeface="Arial"/>
              </a:defRPr>
            </a:pPr>
            <a:endParaRPr lang="en-US"/>
          </a:p>
        </c:txPr>
        <c:crossAx val="343425736"/>
        <c:crosses val="autoZero"/>
        <c:crossBetween val="between"/>
        <c:majorUnit val="1000"/>
      </c:valAx>
      <c:spPr>
        <a:noFill/>
        <a:ln w="25379">
          <a:noFill/>
        </a:ln>
      </c:spPr>
    </c:plotArea>
    <c:plotVisOnly val="1"/>
    <c:dispBlanksAs val="gap"/>
    <c:showDLblsOverMax val="0"/>
  </c:chart>
  <c:spPr>
    <a:noFill/>
    <a:ln>
      <a:noFill/>
    </a:ln>
  </c:spPr>
  <c:txPr>
    <a:bodyPr/>
    <a:lstStyle/>
    <a:p>
      <a:pPr>
        <a:defRPr sz="1831" b="1" i="0" u="none" strike="noStrike" baseline="0">
          <a:solidFill>
            <a:schemeClr val="tx1"/>
          </a:solidFill>
          <a:latin typeface="Arial"/>
          <a:ea typeface="Arial"/>
          <a:cs typeface="Arial"/>
        </a:defRPr>
      </a:pPr>
      <a:endParaRPr lang="en-US"/>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205971514590088"/>
          <c:y val="2.4033326433645565E-2"/>
          <c:w val="0.87711452061139406"/>
          <c:h val="0.85170128784335908"/>
        </c:manualLayout>
      </c:layout>
      <c:areaChart>
        <c:grouping val="stacked"/>
        <c:varyColors val="0"/>
        <c:ser>
          <c:idx val="0"/>
          <c:order val="0"/>
          <c:tx>
            <c:strRef>
              <c:f>Sheet1!$A$2</c:f>
              <c:strCache>
                <c:ptCount val="1"/>
                <c:pt idx="0">
                  <c:v>World</c:v>
                </c:pt>
              </c:strCache>
            </c:strRef>
          </c:tx>
          <c:spPr>
            <a:solidFill>
              <a:schemeClr val="accent6"/>
            </a:solidFill>
            <a:ln>
              <a:solidFill>
                <a:schemeClr val="tx2"/>
              </a:solidFill>
            </a:ln>
          </c:spPr>
          <c:cat>
            <c:strRef>
              <c:f>Sheet1!$B$1:$BP$1</c:f>
              <c:strCache>
                <c:ptCount val="67"/>
                <c:pt idx="0">
                  <c:v>1950</c:v>
                </c:pt>
                <c:pt idx="1">
                  <c:v>1951</c:v>
                </c:pt>
                <c:pt idx="2">
                  <c:v>1952</c:v>
                </c:pt>
                <c:pt idx="3">
                  <c:v>1953</c:v>
                </c:pt>
                <c:pt idx="4">
                  <c:v>1954</c:v>
                </c:pt>
                <c:pt idx="5">
                  <c:v>1955</c:v>
                </c:pt>
                <c:pt idx="6">
                  <c:v>1956</c:v>
                </c:pt>
                <c:pt idx="7">
                  <c:v>1957</c:v>
                </c:pt>
                <c:pt idx="8">
                  <c:v>1958</c:v>
                </c:pt>
                <c:pt idx="9">
                  <c:v>1959</c:v>
                </c:pt>
                <c:pt idx="10">
                  <c:v>1960</c:v>
                </c:pt>
                <c:pt idx="11">
                  <c:v>1961</c:v>
                </c:pt>
                <c:pt idx="12">
                  <c:v>1962</c:v>
                </c:pt>
                <c:pt idx="13">
                  <c:v>1963</c:v>
                </c:pt>
                <c:pt idx="14">
                  <c:v>1964</c:v>
                </c:pt>
                <c:pt idx="15">
                  <c:v>1965</c:v>
                </c:pt>
                <c:pt idx="16">
                  <c:v>1966</c:v>
                </c:pt>
                <c:pt idx="17">
                  <c:v>1967</c:v>
                </c:pt>
                <c:pt idx="18">
                  <c:v>1968</c:v>
                </c:pt>
                <c:pt idx="19">
                  <c:v>1969</c:v>
                </c:pt>
                <c:pt idx="20">
                  <c:v>1970</c:v>
                </c:pt>
                <c:pt idx="21">
                  <c:v>1971</c:v>
                </c:pt>
                <c:pt idx="22">
                  <c:v>1972</c:v>
                </c:pt>
                <c:pt idx="23">
                  <c:v>1973</c:v>
                </c:pt>
                <c:pt idx="24">
                  <c:v>1974</c:v>
                </c:pt>
                <c:pt idx="25">
                  <c:v>1975</c:v>
                </c:pt>
                <c:pt idx="26">
                  <c:v>1976</c:v>
                </c:pt>
                <c:pt idx="27">
                  <c:v>1977</c:v>
                </c:pt>
                <c:pt idx="28">
                  <c:v>1978</c:v>
                </c:pt>
                <c:pt idx="29">
                  <c:v>1979</c:v>
                </c:pt>
                <c:pt idx="30">
                  <c:v>1980</c:v>
                </c:pt>
                <c:pt idx="31">
                  <c:v>1981</c:v>
                </c:pt>
                <c:pt idx="32">
                  <c:v>1982</c:v>
                </c:pt>
                <c:pt idx="33">
                  <c:v>1983</c:v>
                </c:pt>
                <c:pt idx="34">
                  <c:v>1984</c:v>
                </c:pt>
                <c:pt idx="35">
                  <c:v>1985</c:v>
                </c:pt>
                <c:pt idx="36">
                  <c:v>1986</c:v>
                </c:pt>
                <c:pt idx="37">
                  <c:v>1987</c:v>
                </c:pt>
                <c:pt idx="38">
                  <c:v>1988</c:v>
                </c:pt>
                <c:pt idx="39">
                  <c:v>1989</c:v>
                </c:pt>
                <c:pt idx="40">
                  <c:v>1990</c:v>
                </c:pt>
                <c:pt idx="41">
                  <c:v>1991</c:v>
                </c:pt>
                <c:pt idx="42">
                  <c:v>1992</c:v>
                </c:pt>
                <c:pt idx="43">
                  <c:v>1993</c:v>
                </c:pt>
                <c:pt idx="44">
                  <c:v>1994</c:v>
                </c:pt>
                <c:pt idx="45">
                  <c:v>1995</c:v>
                </c:pt>
                <c:pt idx="46">
                  <c:v>1996</c:v>
                </c:pt>
                <c:pt idx="47">
                  <c:v>1997</c:v>
                </c:pt>
                <c:pt idx="48">
                  <c:v>1998</c:v>
                </c:pt>
                <c:pt idx="49">
                  <c:v>1999</c:v>
                </c:pt>
                <c:pt idx="50">
                  <c:v>2000</c:v>
                </c:pt>
                <c:pt idx="51">
                  <c:v>2001</c:v>
                </c:pt>
                <c:pt idx="52">
                  <c:v>2002</c:v>
                </c:pt>
                <c:pt idx="53">
                  <c:v>2003</c:v>
                </c:pt>
                <c:pt idx="54">
                  <c:v>2004</c:v>
                </c:pt>
                <c:pt idx="55">
                  <c:v>2005</c:v>
                </c:pt>
                <c:pt idx="56">
                  <c:v>2006</c:v>
                </c:pt>
                <c:pt idx="57">
                  <c:v>2007</c:v>
                </c:pt>
                <c:pt idx="58">
                  <c:v>2008</c:v>
                </c:pt>
                <c:pt idx="59">
                  <c:v>2009</c:v>
                </c:pt>
                <c:pt idx="60">
                  <c:v>2010</c:v>
                </c:pt>
                <c:pt idx="61">
                  <c:v>2011</c:v>
                </c:pt>
                <c:pt idx="62">
                  <c:v>2012</c:v>
                </c:pt>
                <c:pt idx="63">
                  <c:v>2013</c:v>
                </c:pt>
                <c:pt idx="64">
                  <c:v>2014</c:v>
                </c:pt>
                <c:pt idx="65">
                  <c:v>2015</c:v>
                </c:pt>
                <c:pt idx="66">
                  <c:v>2016</c:v>
                </c:pt>
              </c:strCache>
            </c:strRef>
          </c:cat>
          <c:val>
            <c:numRef>
              <c:f>Sheet1!$B$2:$BP$2</c:f>
              <c:numCache>
                <c:formatCode>General</c:formatCode>
                <c:ptCount val="67"/>
                <c:pt idx="0">
                  <c:v>3277</c:v>
                </c:pt>
                <c:pt idx="1">
                  <c:v>3417</c:v>
                </c:pt>
                <c:pt idx="2">
                  <c:v>3512</c:v>
                </c:pt>
                <c:pt idx="3">
                  <c:v>3645</c:v>
                </c:pt>
                <c:pt idx="4">
                  <c:v>3671</c:v>
                </c:pt>
                <c:pt idx="5">
                  <c:v>3841</c:v>
                </c:pt>
                <c:pt idx="6">
                  <c:v>3947</c:v>
                </c:pt>
                <c:pt idx="7">
                  <c:v>4001</c:v>
                </c:pt>
                <c:pt idx="8">
                  <c:v>4039</c:v>
                </c:pt>
                <c:pt idx="9">
                  <c:v>4121</c:v>
                </c:pt>
                <c:pt idx="10">
                  <c:v>4254</c:v>
                </c:pt>
                <c:pt idx="11">
                  <c:v>4363</c:v>
                </c:pt>
                <c:pt idx="12">
                  <c:v>4521</c:v>
                </c:pt>
                <c:pt idx="13">
                  <c:v>4611</c:v>
                </c:pt>
                <c:pt idx="14">
                  <c:v>4868</c:v>
                </c:pt>
                <c:pt idx="15">
                  <c:v>5041</c:v>
                </c:pt>
                <c:pt idx="16">
                  <c:v>5207</c:v>
                </c:pt>
                <c:pt idx="17">
                  <c:v>5321</c:v>
                </c:pt>
                <c:pt idx="18">
                  <c:v>5512</c:v>
                </c:pt>
                <c:pt idx="19">
                  <c:v>5716</c:v>
                </c:pt>
                <c:pt idx="20">
                  <c:v>5935</c:v>
                </c:pt>
                <c:pt idx="21">
                  <c:v>6077</c:v>
                </c:pt>
                <c:pt idx="22">
                  <c:v>6255</c:v>
                </c:pt>
                <c:pt idx="23">
                  <c:v>6571</c:v>
                </c:pt>
                <c:pt idx="24">
                  <c:v>6708</c:v>
                </c:pt>
                <c:pt idx="25">
                  <c:v>6719</c:v>
                </c:pt>
                <c:pt idx="26">
                  <c:v>6936</c:v>
                </c:pt>
                <c:pt idx="27">
                  <c:v>7084</c:v>
                </c:pt>
                <c:pt idx="28">
                  <c:v>7278</c:v>
                </c:pt>
                <c:pt idx="29">
                  <c:v>7436</c:v>
                </c:pt>
                <c:pt idx="30">
                  <c:v>7489</c:v>
                </c:pt>
                <c:pt idx="31">
                  <c:v>7416</c:v>
                </c:pt>
                <c:pt idx="32">
                  <c:v>7333</c:v>
                </c:pt>
                <c:pt idx="33">
                  <c:v>7331</c:v>
                </c:pt>
                <c:pt idx="34">
                  <c:v>7461</c:v>
                </c:pt>
                <c:pt idx="35">
                  <c:v>7560</c:v>
                </c:pt>
                <c:pt idx="36">
                  <c:v>7714</c:v>
                </c:pt>
                <c:pt idx="37">
                  <c:v>7879</c:v>
                </c:pt>
                <c:pt idx="38">
                  <c:v>8068</c:v>
                </c:pt>
                <c:pt idx="39">
                  <c:v>8198</c:v>
                </c:pt>
                <c:pt idx="40">
                  <c:v>8234</c:v>
                </c:pt>
                <c:pt idx="41">
                  <c:v>8182</c:v>
                </c:pt>
                <c:pt idx="42">
                  <c:v>8261</c:v>
                </c:pt>
                <c:pt idx="43">
                  <c:v>8259</c:v>
                </c:pt>
                <c:pt idx="44">
                  <c:v>8330</c:v>
                </c:pt>
                <c:pt idx="45">
                  <c:v>8532</c:v>
                </c:pt>
                <c:pt idx="46">
                  <c:v>8663</c:v>
                </c:pt>
                <c:pt idx="47">
                  <c:v>8816</c:v>
                </c:pt>
                <c:pt idx="48">
                  <c:v>8830</c:v>
                </c:pt>
                <c:pt idx="49">
                  <c:v>9029</c:v>
                </c:pt>
                <c:pt idx="50">
                  <c:v>9456</c:v>
                </c:pt>
                <c:pt idx="51">
                  <c:v>9554</c:v>
                </c:pt>
                <c:pt idx="52">
                  <c:v>9737</c:v>
                </c:pt>
                <c:pt idx="53">
                  <c:v>9923</c:v>
                </c:pt>
                <c:pt idx="54">
                  <c:v>10364</c:v>
                </c:pt>
                <c:pt idx="55">
                  <c:v>10975</c:v>
                </c:pt>
                <c:pt idx="56">
                  <c:v>11511</c:v>
                </c:pt>
                <c:pt idx="57">
                  <c:v>12101</c:v>
                </c:pt>
                <c:pt idx="58">
                  <c:v>12424</c:v>
                </c:pt>
                <c:pt idx="59">
                  <c:v>12189</c:v>
                </c:pt>
                <c:pt idx="60">
                  <c:v>12937</c:v>
                </c:pt>
                <c:pt idx="61">
                  <c:v>13587</c:v>
                </c:pt>
                <c:pt idx="62">
                  <c:v>13821</c:v>
                </c:pt>
                <c:pt idx="63">
                  <c:v>14038</c:v>
                </c:pt>
                <c:pt idx="64">
                  <c:v>14261</c:v>
                </c:pt>
                <c:pt idx="65">
                  <c:v>14500</c:v>
                </c:pt>
                <c:pt idx="66">
                  <c:v>14574</c:v>
                </c:pt>
              </c:numCache>
            </c:numRef>
          </c:val>
          <c:extLst>
            <c:ext xmlns:c16="http://schemas.microsoft.com/office/drawing/2014/chart" uri="{C3380CC4-5D6E-409C-BE32-E72D297353CC}">
              <c16:uniqueId val="{00000000-9FF9-49F1-9529-83EB6C855079}"/>
            </c:ext>
          </c:extLst>
        </c:ser>
        <c:dLbls>
          <c:showLegendKey val="0"/>
          <c:showVal val="0"/>
          <c:showCatName val="0"/>
          <c:showSerName val="0"/>
          <c:showPercent val="0"/>
          <c:showBubbleSize val="0"/>
        </c:dLbls>
        <c:axId val="344061336"/>
        <c:axId val="344061728"/>
      </c:areaChart>
      <c:catAx>
        <c:axId val="344061336"/>
        <c:scaling>
          <c:orientation val="minMax"/>
        </c:scaling>
        <c:delete val="0"/>
        <c:axPos val="b"/>
        <c:numFmt formatCode="General" sourceLinked="1"/>
        <c:majorTickMark val="out"/>
        <c:minorTickMark val="none"/>
        <c:tickLblPos val="nextTo"/>
        <c:txPr>
          <a:bodyPr/>
          <a:lstStyle/>
          <a:p>
            <a:pPr>
              <a:defRPr sz="1400"/>
            </a:pPr>
            <a:endParaRPr lang="en-US"/>
          </a:p>
        </c:txPr>
        <c:crossAx val="344061728"/>
        <c:crosses val="autoZero"/>
        <c:auto val="1"/>
        <c:lblAlgn val="ctr"/>
        <c:lblOffset val="100"/>
        <c:tickLblSkip val="2"/>
        <c:noMultiLvlLbl val="0"/>
      </c:catAx>
      <c:valAx>
        <c:axId val="344061728"/>
        <c:scaling>
          <c:orientation val="minMax"/>
          <c:max val="15000"/>
          <c:min val="0"/>
        </c:scaling>
        <c:delete val="0"/>
        <c:axPos val="l"/>
        <c:majorGridlines/>
        <c:numFmt formatCode="&quot;$&quot;#,##0" sourceLinked="0"/>
        <c:majorTickMark val="out"/>
        <c:minorTickMark val="none"/>
        <c:tickLblPos val="nextTo"/>
        <c:crossAx val="344061336"/>
        <c:crosses val="autoZero"/>
        <c:crossBetween val="midCat"/>
        <c:majorUnit val="2500"/>
      </c:valAx>
      <c:spPr>
        <a:noFill/>
        <a:ln w="25401">
          <a:solidFill>
            <a:schemeClr val="bg2">
              <a:lumMod val="60000"/>
              <a:lumOff val="40000"/>
            </a:schemeClr>
          </a:solidFill>
        </a:ln>
      </c:spPr>
    </c:plotArea>
    <c:plotVisOnly val="1"/>
    <c:dispBlanksAs val="zero"/>
    <c:showDLblsOverMax val="0"/>
  </c:chart>
  <c:spPr>
    <a:ln>
      <a:solidFill>
        <a:schemeClr val="bg2">
          <a:lumMod val="60000"/>
          <a:lumOff val="40000"/>
        </a:schemeClr>
      </a:solidFill>
    </a:ln>
  </c:spPr>
  <c:txPr>
    <a:bodyPr/>
    <a:lstStyle/>
    <a:p>
      <a:pPr>
        <a:defRPr sz="1799"/>
      </a:pPr>
      <a:endParaRPr lang="en-US"/>
    </a:p>
  </c:txPr>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view3D>
      <c:rotX val="15"/>
      <c:hPercent val="47"/>
      <c:rotY val="20"/>
      <c:depthPercent val="100"/>
      <c:rAngAx val="1"/>
    </c:view3D>
    <c:floor>
      <c:thickness val="0"/>
      <c:spPr>
        <a:solidFill>
          <a:srgbClr val="C0C0C0"/>
        </a:solidFill>
        <a:ln w="3175">
          <a:solidFill>
            <a:schemeClr val="tx1"/>
          </a:solidFill>
          <a:prstDash val="solid"/>
        </a:ln>
      </c:spPr>
    </c:floor>
    <c:sideWall>
      <c:thickness val="0"/>
      <c:spPr>
        <a:noFill/>
        <a:ln w="12700">
          <a:solidFill>
            <a:schemeClr val="tx1"/>
          </a:solidFill>
          <a:prstDash val="solid"/>
        </a:ln>
      </c:spPr>
    </c:sideWall>
    <c:backWall>
      <c:thickness val="0"/>
      <c:spPr>
        <a:noFill/>
        <a:ln w="12700">
          <a:solidFill>
            <a:schemeClr val="tx1"/>
          </a:solidFill>
          <a:prstDash val="solid"/>
        </a:ln>
      </c:spPr>
    </c:backWall>
    <c:plotArea>
      <c:layout>
        <c:manualLayout>
          <c:layoutTarget val="inner"/>
          <c:xMode val="edge"/>
          <c:yMode val="edge"/>
          <c:x val="8.6150944223894022E-2"/>
          <c:y val="2.7289455665867855E-2"/>
          <c:w val="0.75930521091811409"/>
          <c:h val="0.8"/>
        </c:manualLayout>
      </c:layout>
      <c:bar3DChart>
        <c:barDir val="col"/>
        <c:grouping val="stacked"/>
        <c:varyColors val="0"/>
        <c:ser>
          <c:idx val="0"/>
          <c:order val="0"/>
          <c:tx>
            <c:strRef>
              <c:f>Sheet1!$A$2</c:f>
              <c:strCache>
                <c:ptCount val="1"/>
              </c:strCache>
            </c:strRef>
          </c:tx>
          <c:spPr>
            <a:solidFill>
              <a:srgbClr val="FFFF00"/>
            </a:solidFill>
            <a:ln w="14959">
              <a:solidFill>
                <a:schemeClr val="tx1"/>
              </a:solidFill>
              <a:prstDash val="solid"/>
            </a:ln>
          </c:spPr>
          <c:invertIfNegative val="0"/>
          <c:cat>
            <c:strRef>
              <c:f>Sheet1!$B$1:$E$1</c:f>
              <c:strCache>
                <c:ptCount val="4"/>
                <c:pt idx="0">
                  <c:v>Most Free Quartile</c:v>
                </c:pt>
                <c:pt idx="1">
                  <c:v>2nd Quartile</c:v>
                </c:pt>
                <c:pt idx="2">
                  <c:v>3rd Quartile</c:v>
                </c:pt>
                <c:pt idx="3">
                  <c:v>Least Free Quartile</c:v>
                </c:pt>
              </c:strCache>
            </c:strRef>
          </c:cat>
          <c:val>
            <c:numRef>
              <c:f>Sheet1!$B$2:$E$2</c:f>
              <c:numCache>
                <c:formatCode>"$"#,##0</c:formatCode>
                <c:ptCount val="4"/>
                <c:pt idx="0">
                  <c:v>44198.038838992878</c:v>
                </c:pt>
                <c:pt idx="1">
                  <c:v>23595.668592326911</c:v>
                </c:pt>
                <c:pt idx="2">
                  <c:v>13033.62172718337</c:v>
                </c:pt>
                <c:pt idx="3">
                  <c:v>5754.2231980820243</c:v>
                </c:pt>
              </c:numCache>
            </c:numRef>
          </c:val>
          <c:extLst>
            <c:ext xmlns:c16="http://schemas.microsoft.com/office/drawing/2014/chart" uri="{C3380CC4-5D6E-409C-BE32-E72D297353CC}">
              <c16:uniqueId val="{00000000-E7FC-483E-BBA5-2DB6018A8E87}"/>
            </c:ext>
          </c:extLst>
        </c:ser>
        <c:ser>
          <c:idx val="1"/>
          <c:order val="1"/>
          <c:tx>
            <c:strRef>
              <c:f>Sheet1!$A$3</c:f>
              <c:strCache>
                <c:ptCount val="1"/>
              </c:strCache>
            </c:strRef>
          </c:tx>
          <c:spPr>
            <a:solidFill>
              <a:srgbClr val="FFFF00"/>
            </a:solidFill>
            <a:ln w="14959">
              <a:solidFill>
                <a:schemeClr val="tx1"/>
              </a:solidFill>
              <a:prstDash val="solid"/>
            </a:ln>
          </c:spPr>
          <c:invertIfNegative val="0"/>
          <c:cat>
            <c:strRef>
              <c:f>Sheet1!$B$1:$E$1</c:f>
              <c:strCache>
                <c:ptCount val="4"/>
                <c:pt idx="0">
                  <c:v>Most Free Quartile</c:v>
                </c:pt>
                <c:pt idx="1">
                  <c:v>2nd Quartile</c:v>
                </c:pt>
                <c:pt idx="2">
                  <c:v>3rd Quartile</c:v>
                </c:pt>
                <c:pt idx="3">
                  <c:v>Least Free Quartile</c:v>
                </c:pt>
              </c:strCache>
            </c:strRef>
          </c:cat>
          <c:val>
            <c:numRef>
              <c:f>Sheet1!$B$3:$E$3</c:f>
              <c:numCache>
                <c:formatCode>General</c:formatCode>
                <c:ptCount val="4"/>
                <c:pt idx="0">
                  <c:v>1</c:v>
                </c:pt>
                <c:pt idx="1">
                  <c:v>2</c:v>
                </c:pt>
                <c:pt idx="2">
                  <c:v>3</c:v>
                </c:pt>
                <c:pt idx="3">
                  <c:v>4</c:v>
                </c:pt>
              </c:numCache>
            </c:numRef>
          </c:val>
          <c:extLst>
            <c:ext xmlns:c16="http://schemas.microsoft.com/office/drawing/2014/chart" uri="{C3380CC4-5D6E-409C-BE32-E72D297353CC}">
              <c16:uniqueId val="{00000001-E7FC-483E-BBA5-2DB6018A8E87}"/>
            </c:ext>
          </c:extLst>
        </c:ser>
        <c:ser>
          <c:idx val="2"/>
          <c:order val="2"/>
          <c:tx>
            <c:strRef>
              <c:f>Sheet1!$A$4</c:f>
              <c:strCache>
                <c:ptCount val="1"/>
              </c:strCache>
            </c:strRef>
          </c:tx>
          <c:spPr>
            <a:solidFill>
              <a:schemeClr val="hlink"/>
            </a:solidFill>
            <a:ln w="14959">
              <a:solidFill>
                <a:schemeClr val="tx1"/>
              </a:solidFill>
              <a:prstDash val="solid"/>
            </a:ln>
          </c:spPr>
          <c:invertIfNegative val="0"/>
          <c:cat>
            <c:strRef>
              <c:f>Sheet1!$B$1:$E$1</c:f>
              <c:strCache>
                <c:ptCount val="4"/>
                <c:pt idx="0">
                  <c:v>Most Free Quartile</c:v>
                </c:pt>
                <c:pt idx="1">
                  <c:v>2nd Quartile</c:v>
                </c:pt>
                <c:pt idx="2">
                  <c:v>3rd Quartile</c:v>
                </c:pt>
                <c:pt idx="3">
                  <c:v>Least Free Quartile</c:v>
                </c:pt>
              </c:strCache>
            </c:strRef>
          </c:cat>
          <c:val>
            <c:numRef>
              <c:f>Sheet1!$B$4:$E$4</c:f>
              <c:numCache>
                <c:formatCode>General</c:formatCode>
                <c:ptCount val="4"/>
              </c:numCache>
            </c:numRef>
          </c:val>
          <c:extLst>
            <c:ext xmlns:c16="http://schemas.microsoft.com/office/drawing/2014/chart" uri="{C3380CC4-5D6E-409C-BE32-E72D297353CC}">
              <c16:uniqueId val="{00000002-E7FC-483E-BBA5-2DB6018A8E87}"/>
            </c:ext>
          </c:extLst>
        </c:ser>
        <c:dLbls>
          <c:showLegendKey val="0"/>
          <c:showVal val="0"/>
          <c:showCatName val="0"/>
          <c:showSerName val="0"/>
          <c:showPercent val="0"/>
          <c:showBubbleSize val="0"/>
        </c:dLbls>
        <c:gapWidth val="150"/>
        <c:gapDepth val="0"/>
        <c:shape val="box"/>
        <c:axId val="344062512"/>
        <c:axId val="344062904"/>
        <c:axId val="0"/>
      </c:bar3DChart>
      <c:catAx>
        <c:axId val="344062512"/>
        <c:scaling>
          <c:orientation val="maxMin"/>
        </c:scaling>
        <c:delete val="0"/>
        <c:axPos val="b"/>
        <c:numFmt formatCode="General" sourceLinked="1"/>
        <c:majorTickMark val="out"/>
        <c:minorTickMark val="none"/>
        <c:tickLblPos val="low"/>
        <c:spPr>
          <a:ln w="3740">
            <a:solidFill>
              <a:schemeClr val="tx1"/>
            </a:solidFill>
            <a:prstDash val="solid"/>
          </a:ln>
        </c:spPr>
        <c:txPr>
          <a:bodyPr rot="0" vert="horz"/>
          <a:lstStyle/>
          <a:p>
            <a:pPr>
              <a:defRPr sz="1590" b="1" i="0" u="none" strike="noStrike" baseline="0">
                <a:solidFill>
                  <a:schemeClr val="tx1"/>
                </a:solidFill>
                <a:latin typeface="Arial"/>
                <a:ea typeface="Arial"/>
                <a:cs typeface="Arial"/>
              </a:defRPr>
            </a:pPr>
            <a:endParaRPr lang="en-US"/>
          </a:p>
        </c:txPr>
        <c:crossAx val="344062904"/>
        <c:crosses val="autoZero"/>
        <c:auto val="1"/>
        <c:lblAlgn val="ctr"/>
        <c:lblOffset val="100"/>
        <c:tickLblSkip val="1"/>
        <c:tickMarkSkip val="1"/>
        <c:noMultiLvlLbl val="0"/>
      </c:catAx>
      <c:valAx>
        <c:axId val="344062904"/>
        <c:scaling>
          <c:orientation val="minMax"/>
          <c:max val="45000"/>
          <c:min val="0"/>
        </c:scaling>
        <c:delete val="0"/>
        <c:axPos val="r"/>
        <c:majorGridlines>
          <c:spPr>
            <a:ln w="3740">
              <a:solidFill>
                <a:schemeClr val="tx1"/>
              </a:solidFill>
              <a:prstDash val="solid"/>
            </a:ln>
          </c:spPr>
        </c:majorGridlines>
        <c:title>
          <c:tx>
            <c:rich>
              <a:bodyPr/>
              <a:lstStyle/>
              <a:p>
                <a:pPr>
                  <a:defRPr sz="998" b="1" i="0" u="none" strike="noStrike" baseline="0">
                    <a:solidFill>
                      <a:srgbClr val="000000"/>
                    </a:solidFill>
                    <a:latin typeface="Arial"/>
                    <a:ea typeface="Arial"/>
                    <a:cs typeface="Arial"/>
                  </a:defRPr>
                </a:pPr>
                <a:r>
                  <a:rPr lang="en-US" sz="2114" b="1" i="0" u="none" strike="noStrike" baseline="0" dirty="0" smtClean="0">
                    <a:solidFill>
                      <a:srgbClr val="000000"/>
                    </a:solidFill>
                    <a:latin typeface="Arial"/>
                    <a:cs typeface="Arial"/>
                  </a:rPr>
                  <a:t>PPP constant 2011 international $</a:t>
                </a:r>
                <a:endParaRPr lang="en-US" sz="2114" b="1" i="0" u="none" strike="noStrike" baseline="0" dirty="0">
                  <a:solidFill>
                    <a:srgbClr val="000000"/>
                  </a:solidFill>
                  <a:latin typeface="Arial"/>
                  <a:cs typeface="Arial"/>
                </a:endParaRPr>
              </a:p>
            </c:rich>
          </c:tx>
          <c:layout>
            <c:manualLayout>
              <c:xMode val="edge"/>
              <c:yMode val="edge"/>
              <c:x val="1.4888292078590493E-2"/>
              <c:y val="0.23589721762950108"/>
            </c:manualLayout>
          </c:layout>
          <c:overlay val="0"/>
          <c:spPr>
            <a:noFill/>
            <a:ln w="29920">
              <a:noFill/>
            </a:ln>
          </c:spPr>
        </c:title>
        <c:numFmt formatCode="\$#,##0" sourceLinked="0"/>
        <c:majorTickMark val="out"/>
        <c:minorTickMark val="none"/>
        <c:tickLblPos val="nextTo"/>
        <c:spPr>
          <a:ln w="3740">
            <a:solidFill>
              <a:schemeClr val="tx1"/>
            </a:solidFill>
            <a:prstDash val="solid"/>
          </a:ln>
        </c:spPr>
        <c:txPr>
          <a:bodyPr rot="0" vert="horz"/>
          <a:lstStyle/>
          <a:p>
            <a:pPr>
              <a:defRPr sz="1798" b="0" i="0" u="none" strike="noStrike" baseline="0">
                <a:solidFill>
                  <a:schemeClr val="tx1"/>
                </a:solidFill>
                <a:latin typeface="Arial"/>
                <a:ea typeface="Arial"/>
                <a:cs typeface="Arial"/>
              </a:defRPr>
            </a:pPr>
            <a:endParaRPr lang="en-US"/>
          </a:p>
        </c:txPr>
        <c:crossAx val="344062512"/>
        <c:crosses val="autoZero"/>
        <c:crossBetween val="between"/>
        <c:majorUnit val="5000"/>
      </c:valAx>
      <c:spPr>
        <a:noFill/>
        <a:ln w="25387">
          <a:noFill/>
        </a:ln>
      </c:spPr>
    </c:plotArea>
    <c:plotVisOnly val="1"/>
    <c:dispBlanksAs val="gap"/>
    <c:showDLblsOverMax val="0"/>
  </c:chart>
  <c:spPr>
    <a:noFill/>
    <a:ln>
      <a:noFill/>
    </a:ln>
  </c:spPr>
  <c:txPr>
    <a:bodyPr/>
    <a:lstStyle/>
    <a:p>
      <a:pPr>
        <a:defRPr sz="2120" b="1" i="0" u="none" strike="noStrike" baseline="0">
          <a:solidFill>
            <a:schemeClr val="tx1"/>
          </a:solidFill>
          <a:latin typeface="Arial"/>
          <a:ea typeface="Arial"/>
          <a:cs typeface="Arial"/>
        </a:defRPr>
      </a:pPr>
      <a:endParaRPr lang="en-US"/>
    </a:p>
  </c:txPr>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5.70936619033732E-2"/>
          <c:y val="0.11586814668999708"/>
          <c:w val="0.9327933313891319"/>
          <c:h val="0.65866123505395147"/>
        </c:manualLayout>
      </c:layout>
      <c:areaChart>
        <c:grouping val="stacked"/>
        <c:varyColors val="0"/>
        <c:ser>
          <c:idx val="1"/>
          <c:order val="1"/>
          <c:tx>
            <c:strRef>
              <c:f>Sheet1!$C$1</c:f>
              <c:strCache>
                <c:ptCount val="1"/>
                <c:pt idx="0">
                  <c:v>Illiterate</c:v>
                </c:pt>
              </c:strCache>
            </c:strRef>
          </c:tx>
          <c:spPr>
            <a:solidFill>
              <a:schemeClr val="accent1"/>
            </a:solidFill>
            <a:ln>
              <a:solidFill>
                <a:srgbClr val="FFFF00"/>
              </a:solidFill>
            </a:ln>
          </c:spPr>
          <c:cat>
            <c:numRef>
              <c:f>Sheet1!$A$2:$A$68</c:f>
              <c:numCache>
                <c:formatCode>General</c:formatCode>
                <c:ptCount val="67"/>
                <c:pt idx="0">
                  <c:v>1950</c:v>
                </c:pt>
                <c:pt idx="1">
                  <c:v>1951</c:v>
                </c:pt>
                <c:pt idx="2">
                  <c:v>1952</c:v>
                </c:pt>
                <c:pt idx="3">
                  <c:v>1953</c:v>
                </c:pt>
                <c:pt idx="4">
                  <c:v>1954</c:v>
                </c:pt>
                <c:pt idx="5">
                  <c:v>1955</c:v>
                </c:pt>
                <c:pt idx="6">
                  <c:v>1956</c:v>
                </c:pt>
                <c:pt idx="7">
                  <c:v>1957</c:v>
                </c:pt>
                <c:pt idx="8">
                  <c:v>1958</c:v>
                </c:pt>
                <c:pt idx="9">
                  <c:v>1959</c:v>
                </c:pt>
                <c:pt idx="10">
                  <c:v>1960</c:v>
                </c:pt>
                <c:pt idx="11">
                  <c:v>1961</c:v>
                </c:pt>
                <c:pt idx="12">
                  <c:v>1962</c:v>
                </c:pt>
                <c:pt idx="13">
                  <c:v>1963</c:v>
                </c:pt>
                <c:pt idx="14">
                  <c:v>1964</c:v>
                </c:pt>
                <c:pt idx="15">
                  <c:v>1965</c:v>
                </c:pt>
                <c:pt idx="16">
                  <c:v>1966</c:v>
                </c:pt>
                <c:pt idx="17">
                  <c:v>1967</c:v>
                </c:pt>
                <c:pt idx="18">
                  <c:v>1968</c:v>
                </c:pt>
                <c:pt idx="19">
                  <c:v>1969</c:v>
                </c:pt>
                <c:pt idx="20">
                  <c:v>1970</c:v>
                </c:pt>
                <c:pt idx="21">
                  <c:v>1971</c:v>
                </c:pt>
                <c:pt idx="22">
                  <c:v>1972</c:v>
                </c:pt>
                <c:pt idx="23">
                  <c:v>1973</c:v>
                </c:pt>
                <c:pt idx="24">
                  <c:v>1974</c:v>
                </c:pt>
                <c:pt idx="25">
                  <c:v>1975</c:v>
                </c:pt>
                <c:pt idx="26">
                  <c:v>1976</c:v>
                </c:pt>
                <c:pt idx="27">
                  <c:v>1977</c:v>
                </c:pt>
                <c:pt idx="28">
                  <c:v>1978</c:v>
                </c:pt>
                <c:pt idx="29">
                  <c:v>1979</c:v>
                </c:pt>
                <c:pt idx="30">
                  <c:v>1980</c:v>
                </c:pt>
                <c:pt idx="31">
                  <c:v>1981</c:v>
                </c:pt>
                <c:pt idx="32">
                  <c:v>1982</c:v>
                </c:pt>
                <c:pt idx="33">
                  <c:v>1983</c:v>
                </c:pt>
                <c:pt idx="34">
                  <c:v>1984</c:v>
                </c:pt>
                <c:pt idx="35">
                  <c:v>1985</c:v>
                </c:pt>
                <c:pt idx="36">
                  <c:v>1986</c:v>
                </c:pt>
                <c:pt idx="37">
                  <c:v>1987</c:v>
                </c:pt>
                <c:pt idx="38">
                  <c:v>1988</c:v>
                </c:pt>
                <c:pt idx="39">
                  <c:v>1989</c:v>
                </c:pt>
                <c:pt idx="40">
                  <c:v>1990</c:v>
                </c:pt>
                <c:pt idx="41">
                  <c:v>1991</c:v>
                </c:pt>
                <c:pt idx="42">
                  <c:v>1992</c:v>
                </c:pt>
                <c:pt idx="43">
                  <c:v>1993</c:v>
                </c:pt>
                <c:pt idx="44">
                  <c:v>1994</c:v>
                </c:pt>
                <c:pt idx="45">
                  <c:v>1995</c:v>
                </c:pt>
                <c:pt idx="46">
                  <c:v>1996</c:v>
                </c:pt>
                <c:pt idx="47">
                  <c:v>1997</c:v>
                </c:pt>
                <c:pt idx="48">
                  <c:v>1998</c:v>
                </c:pt>
                <c:pt idx="49">
                  <c:v>1999</c:v>
                </c:pt>
                <c:pt idx="50">
                  <c:v>2000</c:v>
                </c:pt>
                <c:pt idx="51">
                  <c:v>2001</c:v>
                </c:pt>
                <c:pt idx="52">
                  <c:v>2002</c:v>
                </c:pt>
                <c:pt idx="53">
                  <c:v>2003</c:v>
                </c:pt>
                <c:pt idx="54">
                  <c:v>2004</c:v>
                </c:pt>
                <c:pt idx="55">
                  <c:v>2005</c:v>
                </c:pt>
                <c:pt idx="56">
                  <c:v>2006</c:v>
                </c:pt>
                <c:pt idx="57">
                  <c:v>2007</c:v>
                </c:pt>
                <c:pt idx="58">
                  <c:v>2008</c:v>
                </c:pt>
                <c:pt idx="59">
                  <c:v>2009</c:v>
                </c:pt>
                <c:pt idx="60">
                  <c:v>2010</c:v>
                </c:pt>
                <c:pt idx="61">
                  <c:v>2011</c:v>
                </c:pt>
                <c:pt idx="62">
                  <c:v>2012</c:v>
                </c:pt>
                <c:pt idx="63">
                  <c:v>2013</c:v>
                </c:pt>
                <c:pt idx="64">
                  <c:v>2014</c:v>
                </c:pt>
                <c:pt idx="65">
                  <c:v>2015</c:v>
                </c:pt>
                <c:pt idx="66">
                  <c:v>2016</c:v>
                </c:pt>
              </c:numCache>
            </c:numRef>
          </c:cat>
          <c:val>
            <c:numRef>
              <c:f>Sheet1!$C$2:$C$68</c:f>
              <c:numCache>
                <c:formatCode>General</c:formatCode>
                <c:ptCount val="67"/>
                <c:pt idx="0">
                  <c:v>1.6171213689999999</c:v>
                </c:pt>
                <c:pt idx="1">
                  <c:v>1.6329866239999999</c:v>
                </c:pt>
                <c:pt idx="2">
                  <c:v>1.648851879</c:v>
                </c:pt>
                <c:pt idx="3">
                  <c:v>1.664717134</c:v>
                </c:pt>
                <c:pt idx="4">
                  <c:v>1.680582389</c:v>
                </c:pt>
                <c:pt idx="5">
                  <c:v>1.696447644</c:v>
                </c:pt>
                <c:pt idx="6">
                  <c:v>1.7123128990000001</c:v>
                </c:pt>
                <c:pt idx="7">
                  <c:v>1.7281781540000001</c:v>
                </c:pt>
                <c:pt idx="8">
                  <c:v>1.7440434090000001</c:v>
                </c:pt>
                <c:pt idx="9">
                  <c:v>1.7599086639999999</c:v>
                </c:pt>
                <c:pt idx="10">
                  <c:v>1.775773915</c:v>
                </c:pt>
                <c:pt idx="11">
                  <c:v>1.7172470369999999</c:v>
                </c:pt>
                <c:pt idx="12">
                  <c:v>1.670651264</c:v>
                </c:pt>
                <c:pt idx="13">
                  <c:v>1.6361865959999999</c:v>
                </c:pt>
                <c:pt idx="14">
                  <c:v>1.602116168</c:v>
                </c:pt>
                <c:pt idx="15">
                  <c:v>1.569455322</c:v>
                </c:pt>
                <c:pt idx="16">
                  <c:v>1.539946364</c:v>
                </c:pt>
                <c:pt idx="17">
                  <c:v>1.5098099629999999</c:v>
                </c:pt>
                <c:pt idx="18">
                  <c:v>1.4806147590000001</c:v>
                </c:pt>
                <c:pt idx="19">
                  <c:v>1.455729585</c:v>
                </c:pt>
                <c:pt idx="20">
                  <c:v>1.431585613</c:v>
                </c:pt>
                <c:pt idx="21">
                  <c:v>1.4096318919999999</c:v>
                </c:pt>
                <c:pt idx="22">
                  <c:v>1.3864665519999999</c:v>
                </c:pt>
                <c:pt idx="23">
                  <c:v>1.3623738620000001</c:v>
                </c:pt>
                <c:pt idx="24">
                  <c:v>1.3389564890000001</c:v>
                </c:pt>
                <c:pt idx="25">
                  <c:v>1.313793515</c:v>
                </c:pt>
                <c:pt idx="26">
                  <c:v>1.2867956359999999</c:v>
                </c:pt>
                <c:pt idx="27">
                  <c:v>1.3039310031320261</c:v>
                </c:pt>
                <c:pt idx="28">
                  <c:v>1.3092493189946242</c:v>
                </c:pt>
                <c:pt idx="29">
                  <c:v>1.3147924628087648</c:v>
                </c:pt>
                <c:pt idx="30">
                  <c:v>1.3283659618873624</c:v>
                </c:pt>
                <c:pt idx="31">
                  <c:v>1.3301685009804731</c:v>
                </c:pt>
                <c:pt idx="32">
                  <c:v>1.3365924348774094</c:v>
                </c:pt>
                <c:pt idx="33">
                  <c:v>1.3356608460036858</c:v>
                </c:pt>
                <c:pt idx="34">
                  <c:v>1.3368263537626743</c:v>
                </c:pt>
                <c:pt idx="35">
                  <c:v>1.3400079183289604</c:v>
                </c:pt>
                <c:pt idx="36">
                  <c:v>1.3440193551052035</c:v>
                </c:pt>
                <c:pt idx="37">
                  <c:v>1.3424639502580262</c:v>
                </c:pt>
                <c:pt idx="38">
                  <c:v>1.2879218896722144</c:v>
                </c:pt>
                <c:pt idx="39">
                  <c:v>1.2906062629707369</c:v>
                </c:pt>
                <c:pt idx="40">
                  <c:v>1.2969773227393218</c:v>
                </c:pt>
                <c:pt idx="41">
                  <c:v>1.2893772655503846</c:v>
                </c:pt>
                <c:pt idx="42">
                  <c:v>1.2865586185680069</c:v>
                </c:pt>
                <c:pt idx="43">
                  <c:v>1.2868788776951132</c:v>
                </c:pt>
                <c:pt idx="44">
                  <c:v>1.286495720174635</c:v>
                </c:pt>
                <c:pt idx="45">
                  <c:v>1.2855674692442522</c:v>
                </c:pt>
                <c:pt idx="46">
                  <c:v>1.2821894244772787</c:v>
                </c:pt>
                <c:pt idx="47">
                  <c:v>1.1854354811632644</c:v>
                </c:pt>
                <c:pt idx="48">
                  <c:v>1.1311168818422499</c:v>
                </c:pt>
                <c:pt idx="49">
                  <c:v>1.1277382783870802</c:v>
                </c:pt>
                <c:pt idx="50">
                  <c:v>1.1324982686262655</c:v>
                </c:pt>
                <c:pt idx="51">
                  <c:v>1.1309138982738933</c:v>
                </c:pt>
                <c:pt idx="52">
                  <c:v>1.124522147888751</c:v>
                </c:pt>
                <c:pt idx="53">
                  <c:v>1.1074292603471423</c:v>
                </c:pt>
                <c:pt idx="54">
                  <c:v>1.0910190714190169</c:v>
                </c:pt>
                <c:pt idx="55">
                  <c:v>1.1070992595114746</c:v>
                </c:pt>
                <c:pt idx="56">
                  <c:v>1.1210598176490012</c:v>
                </c:pt>
                <c:pt idx="57">
                  <c:v>1.1006825195768404</c:v>
                </c:pt>
                <c:pt idx="58">
                  <c:v>1.0925996808964873</c:v>
                </c:pt>
                <c:pt idx="59">
                  <c:v>1.0843792694811458</c:v>
                </c:pt>
                <c:pt idx="60">
                  <c:v>1.0686190658353281</c:v>
                </c:pt>
                <c:pt idx="61">
                  <c:v>1.0788005935897798</c:v>
                </c:pt>
                <c:pt idx="62">
                  <c:v>1.0372600691453553</c:v>
                </c:pt>
                <c:pt idx="63">
                  <c:v>1.0404700363214978</c:v>
                </c:pt>
                <c:pt idx="64">
                  <c:v>1.0296250692254783</c:v>
                </c:pt>
                <c:pt idx="65">
                  <c:v>1.0264132980334768</c:v>
                </c:pt>
                <c:pt idx="66">
                  <c:v>1.0212557635011321</c:v>
                </c:pt>
              </c:numCache>
            </c:numRef>
          </c:val>
          <c:extLst>
            <c:ext xmlns:c16="http://schemas.microsoft.com/office/drawing/2014/chart" uri="{C3380CC4-5D6E-409C-BE32-E72D297353CC}">
              <c16:uniqueId val="{00000000-A287-4357-8390-77B1A8E7BD03}"/>
            </c:ext>
          </c:extLst>
        </c:ser>
        <c:ser>
          <c:idx val="0"/>
          <c:order val="0"/>
          <c:tx>
            <c:strRef>
              <c:f>Sheet1!$B$1</c:f>
              <c:strCache>
                <c:ptCount val="1"/>
                <c:pt idx="0">
                  <c:v>Literate</c:v>
                </c:pt>
              </c:strCache>
            </c:strRef>
          </c:tx>
          <c:spPr>
            <a:solidFill>
              <a:schemeClr val="accent2"/>
            </a:solidFill>
            <a:ln>
              <a:solidFill>
                <a:schemeClr val="accent6"/>
              </a:solidFill>
            </a:ln>
          </c:spPr>
          <c:cat>
            <c:numRef>
              <c:f>Sheet1!$A$2:$A$68</c:f>
              <c:numCache>
                <c:formatCode>General</c:formatCode>
                <c:ptCount val="67"/>
                <c:pt idx="0">
                  <c:v>1950</c:v>
                </c:pt>
                <c:pt idx="1">
                  <c:v>1951</c:v>
                </c:pt>
                <c:pt idx="2">
                  <c:v>1952</c:v>
                </c:pt>
                <c:pt idx="3">
                  <c:v>1953</c:v>
                </c:pt>
                <c:pt idx="4">
                  <c:v>1954</c:v>
                </c:pt>
                <c:pt idx="5">
                  <c:v>1955</c:v>
                </c:pt>
                <c:pt idx="6">
                  <c:v>1956</c:v>
                </c:pt>
                <c:pt idx="7">
                  <c:v>1957</c:v>
                </c:pt>
                <c:pt idx="8">
                  <c:v>1958</c:v>
                </c:pt>
                <c:pt idx="9">
                  <c:v>1959</c:v>
                </c:pt>
                <c:pt idx="10">
                  <c:v>1960</c:v>
                </c:pt>
                <c:pt idx="11">
                  <c:v>1961</c:v>
                </c:pt>
                <c:pt idx="12">
                  <c:v>1962</c:v>
                </c:pt>
                <c:pt idx="13">
                  <c:v>1963</c:v>
                </c:pt>
                <c:pt idx="14">
                  <c:v>1964</c:v>
                </c:pt>
                <c:pt idx="15">
                  <c:v>1965</c:v>
                </c:pt>
                <c:pt idx="16">
                  <c:v>1966</c:v>
                </c:pt>
                <c:pt idx="17">
                  <c:v>1967</c:v>
                </c:pt>
                <c:pt idx="18">
                  <c:v>1968</c:v>
                </c:pt>
                <c:pt idx="19">
                  <c:v>1969</c:v>
                </c:pt>
                <c:pt idx="20">
                  <c:v>1970</c:v>
                </c:pt>
                <c:pt idx="21">
                  <c:v>1971</c:v>
                </c:pt>
                <c:pt idx="22">
                  <c:v>1972</c:v>
                </c:pt>
                <c:pt idx="23">
                  <c:v>1973</c:v>
                </c:pt>
                <c:pt idx="24">
                  <c:v>1974</c:v>
                </c:pt>
                <c:pt idx="25">
                  <c:v>1975</c:v>
                </c:pt>
                <c:pt idx="26">
                  <c:v>1976</c:v>
                </c:pt>
                <c:pt idx="27">
                  <c:v>1977</c:v>
                </c:pt>
                <c:pt idx="28">
                  <c:v>1978</c:v>
                </c:pt>
                <c:pt idx="29">
                  <c:v>1979</c:v>
                </c:pt>
                <c:pt idx="30">
                  <c:v>1980</c:v>
                </c:pt>
                <c:pt idx="31">
                  <c:v>1981</c:v>
                </c:pt>
                <c:pt idx="32">
                  <c:v>1982</c:v>
                </c:pt>
                <c:pt idx="33">
                  <c:v>1983</c:v>
                </c:pt>
                <c:pt idx="34">
                  <c:v>1984</c:v>
                </c:pt>
                <c:pt idx="35">
                  <c:v>1985</c:v>
                </c:pt>
                <c:pt idx="36">
                  <c:v>1986</c:v>
                </c:pt>
                <c:pt idx="37">
                  <c:v>1987</c:v>
                </c:pt>
                <c:pt idx="38">
                  <c:v>1988</c:v>
                </c:pt>
                <c:pt idx="39">
                  <c:v>1989</c:v>
                </c:pt>
                <c:pt idx="40">
                  <c:v>1990</c:v>
                </c:pt>
                <c:pt idx="41">
                  <c:v>1991</c:v>
                </c:pt>
                <c:pt idx="42">
                  <c:v>1992</c:v>
                </c:pt>
                <c:pt idx="43">
                  <c:v>1993</c:v>
                </c:pt>
                <c:pt idx="44">
                  <c:v>1994</c:v>
                </c:pt>
                <c:pt idx="45">
                  <c:v>1995</c:v>
                </c:pt>
                <c:pt idx="46">
                  <c:v>1996</c:v>
                </c:pt>
                <c:pt idx="47">
                  <c:v>1997</c:v>
                </c:pt>
                <c:pt idx="48">
                  <c:v>1998</c:v>
                </c:pt>
                <c:pt idx="49">
                  <c:v>1999</c:v>
                </c:pt>
                <c:pt idx="50">
                  <c:v>2000</c:v>
                </c:pt>
                <c:pt idx="51">
                  <c:v>2001</c:v>
                </c:pt>
                <c:pt idx="52">
                  <c:v>2002</c:v>
                </c:pt>
                <c:pt idx="53">
                  <c:v>2003</c:v>
                </c:pt>
                <c:pt idx="54">
                  <c:v>2004</c:v>
                </c:pt>
                <c:pt idx="55">
                  <c:v>2005</c:v>
                </c:pt>
                <c:pt idx="56">
                  <c:v>2006</c:v>
                </c:pt>
                <c:pt idx="57">
                  <c:v>2007</c:v>
                </c:pt>
                <c:pt idx="58">
                  <c:v>2008</c:v>
                </c:pt>
                <c:pt idx="59">
                  <c:v>2009</c:v>
                </c:pt>
                <c:pt idx="60">
                  <c:v>2010</c:v>
                </c:pt>
                <c:pt idx="61">
                  <c:v>2011</c:v>
                </c:pt>
                <c:pt idx="62">
                  <c:v>2012</c:v>
                </c:pt>
                <c:pt idx="63">
                  <c:v>2013</c:v>
                </c:pt>
                <c:pt idx="64">
                  <c:v>2014</c:v>
                </c:pt>
                <c:pt idx="65">
                  <c:v>2015</c:v>
                </c:pt>
                <c:pt idx="66">
                  <c:v>2016</c:v>
                </c:pt>
              </c:numCache>
            </c:numRef>
          </c:cat>
          <c:val>
            <c:numRef>
              <c:f>Sheet1!$B$2:$B$68</c:f>
              <c:numCache>
                <c:formatCode>General</c:formatCode>
                <c:ptCount val="67"/>
                <c:pt idx="0">
                  <c:v>0.90802794340000004</c:v>
                </c:pt>
                <c:pt idx="1">
                  <c:v>0.94284975440000007</c:v>
                </c:pt>
                <c:pt idx="2">
                  <c:v>0.97767156540000011</c:v>
                </c:pt>
                <c:pt idx="3">
                  <c:v>1.0124933764000001</c:v>
                </c:pt>
                <c:pt idx="4">
                  <c:v>1.0473151874000002</c:v>
                </c:pt>
                <c:pt idx="5">
                  <c:v>1.0821369984000002</c:v>
                </c:pt>
                <c:pt idx="6">
                  <c:v>1.1169588094000003</c:v>
                </c:pt>
                <c:pt idx="7">
                  <c:v>1.1517806203999998</c:v>
                </c:pt>
                <c:pt idx="8">
                  <c:v>1.1866024313999999</c:v>
                </c:pt>
                <c:pt idx="9">
                  <c:v>1.2214242424000001</c:v>
                </c:pt>
                <c:pt idx="10">
                  <c:v>1.2562460630000001</c:v>
                </c:pt>
                <c:pt idx="11">
                  <c:v>1.3558305260000001</c:v>
                </c:pt>
                <c:pt idx="12">
                  <c:v>1.4554149889999999</c:v>
                </c:pt>
                <c:pt idx="13">
                  <c:v>1.5549994520000001</c:v>
                </c:pt>
                <c:pt idx="14">
                  <c:v>1.6545839150000001</c:v>
                </c:pt>
                <c:pt idx="15">
                  <c:v>1.7541683780000001</c:v>
                </c:pt>
                <c:pt idx="16">
                  <c:v>1.8537528409999999</c:v>
                </c:pt>
                <c:pt idx="17">
                  <c:v>1.9533373040000002</c:v>
                </c:pt>
                <c:pt idx="18">
                  <c:v>2.052921767</c:v>
                </c:pt>
                <c:pt idx="19">
                  <c:v>2.1525062300000002</c:v>
                </c:pt>
                <c:pt idx="20">
                  <c:v>2.2520906930000004</c:v>
                </c:pt>
                <c:pt idx="21">
                  <c:v>2.3516751559999998</c:v>
                </c:pt>
                <c:pt idx="22">
                  <c:v>2.451259619</c:v>
                </c:pt>
                <c:pt idx="23">
                  <c:v>2.5508440819999998</c:v>
                </c:pt>
                <c:pt idx="24">
                  <c:v>2.650428545</c:v>
                </c:pt>
                <c:pt idx="25">
                  <c:v>2.7500130080000003</c:v>
                </c:pt>
                <c:pt idx="26">
                  <c:v>2.849597471</c:v>
                </c:pt>
                <c:pt idx="27">
                  <c:v>2.9048399378679739</c:v>
                </c:pt>
                <c:pt idx="28">
                  <c:v>2.9730921410053757</c:v>
                </c:pt>
                <c:pt idx="29">
                  <c:v>3.043001136191235</c:v>
                </c:pt>
                <c:pt idx="30">
                  <c:v>3.1056560131126378</c:v>
                </c:pt>
                <c:pt idx="31">
                  <c:v>3.1821004610195271</c:v>
                </c:pt>
                <c:pt idx="32">
                  <c:v>3.2568618181225908</c:v>
                </c:pt>
                <c:pt idx="33">
                  <c:v>3.339706786996314</c:v>
                </c:pt>
                <c:pt idx="34">
                  <c:v>3.4201717192373255</c:v>
                </c:pt>
                <c:pt idx="35">
                  <c:v>3.5001472496710395</c:v>
                </c:pt>
                <c:pt idx="36">
                  <c:v>3.5817819788947967</c:v>
                </c:pt>
                <c:pt idx="37">
                  <c:v>3.6711124367419732</c:v>
                </c:pt>
                <c:pt idx="38">
                  <c:v>3.8143714583277855</c:v>
                </c:pt>
                <c:pt idx="39">
                  <c:v>3.9003589590292629</c:v>
                </c:pt>
                <c:pt idx="40">
                  <c:v>3.9843627552606788</c:v>
                </c:pt>
                <c:pt idx="41">
                  <c:v>4.0798328294496153</c:v>
                </c:pt>
                <c:pt idx="42">
                  <c:v>4.1668353414319927</c:v>
                </c:pt>
                <c:pt idx="43">
                  <c:v>4.2515698483048876</c:v>
                </c:pt>
                <c:pt idx="44">
                  <c:v>4.3360797008253646</c:v>
                </c:pt>
                <c:pt idx="45">
                  <c:v>4.4219655537557472</c:v>
                </c:pt>
                <c:pt idx="46">
                  <c:v>4.5082647955227211</c:v>
                </c:pt>
                <c:pt idx="47">
                  <c:v>4.6876362868367352</c:v>
                </c:pt>
                <c:pt idx="48">
                  <c:v>4.82369366815775</c:v>
                </c:pt>
                <c:pt idx="49">
                  <c:v>4.90754585661292</c:v>
                </c:pt>
                <c:pt idx="50">
                  <c:v>4.9826100943737348</c:v>
                </c:pt>
                <c:pt idx="51">
                  <c:v>5.0635465457261066</c:v>
                </c:pt>
                <c:pt idx="52">
                  <c:v>5.1490042931112487</c:v>
                </c:pt>
                <c:pt idx="53">
                  <c:v>5.2452484386528582</c:v>
                </c:pt>
                <c:pt idx="54">
                  <c:v>5.3413558995809831</c:v>
                </c:pt>
                <c:pt idx="55">
                  <c:v>5.4055036074885257</c:v>
                </c:pt>
                <c:pt idx="56">
                  <c:v>5.4725633843509982</c:v>
                </c:pt>
                <c:pt idx="57">
                  <c:v>5.57444789842316</c:v>
                </c:pt>
                <c:pt idx="58">
                  <c:v>5.6652874911035127</c:v>
                </c:pt>
                <c:pt idx="59">
                  <c:v>5.7562123075188536</c:v>
                </c:pt>
                <c:pt idx="60">
                  <c:v>5.8543281951646717</c:v>
                </c:pt>
                <c:pt idx="61">
                  <c:v>5.9252106684102195</c:v>
                </c:pt>
                <c:pt idx="62">
                  <c:v>6.0497335558546448</c:v>
                </c:pt>
                <c:pt idx="63">
                  <c:v>6.1304916376785021</c:v>
                </c:pt>
                <c:pt idx="64">
                  <c:v>6.2260288117745217</c:v>
                </c:pt>
                <c:pt idx="65">
                  <c:v>6.3141348939665232</c:v>
                </c:pt>
                <c:pt idx="66">
                  <c:v>6.4048474574988674</c:v>
                </c:pt>
              </c:numCache>
            </c:numRef>
          </c:val>
          <c:extLst>
            <c:ext xmlns:c16="http://schemas.microsoft.com/office/drawing/2014/chart" uri="{C3380CC4-5D6E-409C-BE32-E72D297353CC}">
              <c16:uniqueId val="{00000001-A287-4357-8390-77B1A8E7BD03}"/>
            </c:ext>
          </c:extLst>
        </c:ser>
        <c:dLbls>
          <c:showLegendKey val="0"/>
          <c:showVal val="0"/>
          <c:showCatName val="0"/>
          <c:showSerName val="0"/>
          <c:showPercent val="0"/>
          <c:showBubbleSize val="0"/>
        </c:dLbls>
        <c:axId val="344063688"/>
        <c:axId val="344064080"/>
      </c:areaChart>
      <c:catAx>
        <c:axId val="344063688"/>
        <c:scaling>
          <c:orientation val="minMax"/>
        </c:scaling>
        <c:delete val="0"/>
        <c:axPos val="b"/>
        <c:numFmt formatCode="General" sourceLinked="1"/>
        <c:majorTickMark val="out"/>
        <c:minorTickMark val="none"/>
        <c:tickLblPos val="nextTo"/>
        <c:crossAx val="344064080"/>
        <c:crosses val="autoZero"/>
        <c:auto val="1"/>
        <c:lblAlgn val="ctr"/>
        <c:lblOffset val="100"/>
        <c:noMultiLvlLbl val="0"/>
      </c:catAx>
      <c:valAx>
        <c:axId val="344064080"/>
        <c:scaling>
          <c:orientation val="minMax"/>
          <c:max val="8"/>
          <c:min val="0"/>
        </c:scaling>
        <c:delete val="0"/>
        <c:axPos val="l"/>
        <c:majorGridlines/>
        <c:numFmt formatCode="#,##0" sourceLinked="0"/>
        <c:majorTickMark val="out"/>
        <c:minorTickMark val="none"/>
        <c:tickLblPos val="nextTo"/>
        <c:crossAx val="344063688"/>
        <c:crosses val="autoZero"/>
        <c:crossBetween val="midCat"/>
      </c:valAx>
    </c:plotArea>
    <c:legend>
      <c:legendPos val="r"/>
      <c:layout>
        <c:manualLayout>
          <c:xMode val="edge"/>
          <c:yMode val="edge"/>
          <c:x val="1.5432098765432098E-3"/>
          <c:y val="0.90258967629046383"/>
          <c:w val="0.98164100233301432"/>
          <c:h val="9.7410323709536312E-2"/>
        </c:manualLayout>
      </c:layout>
      <c:overlay val="0"/>
    </c:legend>
    <c:plotVisOnly val="1"/>
    <c:dispBlanksAs val="gap"/>
    <c:showDLblsOverMax val="0"/>
  </c:chart>
  <c:txPr>
    <a:bodyPr/>
    <a:lstStyle/>
    <a:p>
      <a:pPr>
        <a:defRPr sz="1800"/>
      </a:pPr>
      <a:endParaRPr lang="en-US"/>
    </a:p>
  </c:txPr>
  <c:externalData r:id="rId1">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3.5508285344928898E-3"/>
          <c:y val="4.5813550358443998E-2"/>
          <c:w val="0.94158339738662566"/>
          <c:h val="0.85907335907335902"/>
        </c:manualLayout>
      </c:layout>
      <c:barChart>
        <c:barDir val="col"/>
        <c:grouping val="clustered"/>
        <c:varyColors val="0"/>
        <c:ser>
          <c:idx val="0"/>
          <c:order val="0"/>
          <c:tx>
            <c:strRef>
              <c:f>Sheet1!$A$2</c:f>
              <c:strCache>
                <c:ptCount val="1"/>
                <c:pt idx="0">
                  <c:v>Female literacy</c:v>
                </c:pt>
              </c:strCache>
            </c:strRef>
          </c:tx>
          <c:spPr>
            <a:solidFill>
              <a:srgbClr val="FFFF00"/>
            </a:solidFill>
            <a:ln w="8718">
              <a:solidFill>
                <a:schemeClr val="tx1"/>
              </a:solidFill>
              <a:prstDash val="solid"/>
            </a:ln>
          </c:spPr>
          <c:invertIfNegative val="0"/>
          <c:dPt>
            <c:idx val="0"/>
            <c:invertIfNegative val="0"/>
            <c:bubble3D val="0"/>
            <c:spPr>
              <a:solidFill>
                <a:schemeClr val="accent1"/>
              </a:solidFill>
              <a:ln w="8718">
                <a:solidFill>
                  <a:schemeClr val="tx1"/>
                </a:solidFill>
                <a:prstDash val="solid"/>
              </a:ln>
            </c:spPr>
            <c:extLst>
              <c:ext xmlns:c16="http://schemas.microsoft.com/office/drawing/2014/chart" uri="{C3380CC4-5D6E-409C-BE32-E72D297353CC}">
                <c16:uniqueId val="{00000001-4EA7-4515-BCE0-BA0AB9B6180E}"/>
              </c:ext>
            </c:extLst>
          </c:dPt>
          <c:dPt>
            <c:idx val="1"/>
            <c:invertIfNegative val="0"/>
            <c:bubble3D val="0"/>
            <c:spPr>
              <a:solidFill>
                <a:schemeClr val="accent1"/>
              </a:solidFill>
              <a:ln w="8718">
                <a:solidFill>
                  <a:schemeClr val="tx1"/>
                </a:solidFill>
                <a:prstDash val="solid"/>
              </a:ln>
            </c:spPr>
            <c:extLst>
              <c:ext xmlns:c16="http://schemas.microsoft.com/office/drawing/2014/chart" uri="{C3380CC4-5D6E-409C-BE32-E72D297353CC}">
                <c16:uniqueId val="{00000003-4EA7-4515-BCE0-BA0AB9B6180E}"/>
              </c:ext>
            </c:extLst>
          </c:dPt>
          <c:dPt>
            <c:idx val="2"/>
            <c:invertIfNegative val="0"/>
            <c:bubble3D val="0"/>
            <c:spPr>
              <a:solidFill>
                <a:schemeClr val="accent1"/>
              </a:solidFill>
              <a:ln w="8718">
                <a:solidFill>
                  <a:schemeClr val="tx1"/>
                </a:solidFill>
                <a:prstDash val="solid"/>
              </a:ln>
            </c:spPr>
            <c:extLst>
              <c:ext xmlns:c16="http://schemas.microsoft.com/office/drawing/2014/chart" uri="{C3380CC4-5D6E-409C-BE32-E72D297353CC}">
                <c16:uniqueId val="{00000005-4EA7-4515-BCE0-BA0AB9B6180E}"/>
              </c:ext>
            </c:extLst>
          </c:dPt>
          <c:dPt>
            <c:idx val="3"/>
            <c:invertIfNegative val="0"/>
            <c:bubble3D val="0"/>
            <c:spPr>
              <a:solidFill>
                <a:schemeClr val="accent1"/>
              </a:solidFill>
              <a:ln w="8718">
                <a:solidFill>
                  <a:schemeClr val="tx1"/>
                </a:solidFill>
                <a:prstDash val="solid"/>
              </a:ln>
            </c:spPr>
            <c:extLst>
              <c:ext xmlns:c16="http://schemas.microsoft.com/office/drawing/2014/chart" uri="{C3380CC4-5D6E-409C-BE32-E72D297353CC}">
                <c16:uniqueId val="{00000007-4EA7-4515-BCE0-BA0AB9B6180E}"/>
              </c:ext>
            </c:extLst>
          </c:dPt>
          <c:cat>
            <c:strRef>
              <c:f>Sheet1!$B$1:$E$1</c:f>
              <c:strCache>
                <c:ptCount val="4"/>
                <c:pt idx="0">
                  <c:v>Most Free Quartile</c:v>
                </c:pt>
                <c:pt idx="1">
                  <c:v>2nd Quartile</c:v>
                </c:pt>
                <c:pt idx="2">
                  <c:v>3rd Quartile</c:v>
                </c:pt>
                <c:pt idx="3">
                  <c:v>Least Free Quartile</c:v>
                </c:pt>
              </c:strCache>
            </c:strRef>
          </c:cat>
          <c:val>
            <c:numRef>
              <c:f>Sheet1!$B$2:$E$2</c:f>
              <c:numCache>
                <c:formatCode>General</c:formatCode>
                <c:ptCount val="4"/>
                <c:pt idx="0">
                  <c:v>94.1</c:v>
                </c:pt>
                <c:pt idx="1">
                  <c:v>86.917299290000003</c:v>
                </c:pt>
                <c:pt idx="2">
                  <c:v>78.044602699999999</c:v>
                </c:pt>
                <c:pt idx="3">
                  <c:v>59.68359882</c:v>
                </c:pt>
              </c:numCache>
            </c:numRef>
          </c:val>
          <c:extLst>
            <c:ext xmlns:c16="http://schemas.microsoft.com/office/drawing/2014/chart" uri="{C3380CC4-5D6E-409C-BE32-E72D297353CC}">
              <c16:uniqueId val="{00000008-4EA7-4515-BCE0-BA0AB9B6180E}"/>
            </c:ext>
          </c:extLst>
        </c:ser>
        <c:ser>
          <c:idx val="1"/>
          <c:order val="1"/>
          <c:tx>
            <c:strRef>
              <c:f>Sheet1!$A$3</c:f>
              <c:strCache>
                <c:ptCount val="1"/>
                <c:pt idx="0">
                  <c:v>Male literacy</c:v>
                </c:pt>
              </c:strCache>
            </c:strRef>
          </c:tx>
          <c:spPr>
            <a:solidFill>
              <a:schemeClr val="accent2"/>
            </a:solidFill>
            <a:ln w="8718">
              <a:solidFill>
                <a:schemeClr val="tx1"/>
              </a:solidFill>
              <a:prstDash val="solid"/>
            </a:ln>
          </c:spPr>
          <c:invertIfNegative val="0"/>
          <c:cat>
            <c:strRef>
              <c:f>Sheet1!$B$1:$E$1</c:f>
              <c:strCache>
                <c:ptCount val="4"/>
                <c:pt idx="0">
                  <c:v>Most Free Quartile</c:v>
                </c:pt>
                <c:pt idx="1">
                  <c:v>2nd Quartile</c:v>
                </c:pt>
                <c:pt idx="2">
                  <c:v>3rd Quartile</c:v>
                </c:pt>
                <c:pt idx="3">
                  <c:v>Least Free Quartile</c:v>
                </c:pt>
              </c:strCache>
            </c:strRef>
          </c:cat>
          <c:val>
            <c:numRef>
              <c:f>Sheet1!$B$3:$E$3</c:f>
              <c:numCache>
                <c:formatCode>General</c:formatCode>
                <c:ptCount val="4"/>
                <c:pt idx="0">
                  <c:v>95.059848209999998</c:v>
                </c:pt>
                <c:pt idx="1">
                  <c:v>91.140795280000006</c:v>
                </c:pt>
                <c:pt idx="2">
                  <c:v>84.285460389999997</c:v>
                </c:pt>
                <c:pt idx="3">
                  <c:v>74.677187509999996</c:v>
                </c:pt>
              </c:numCache>
            </c:numRef>
          </c:val>
          <c:extLst>
            <c:ext xmlns:c16="http://schemas.microsoft.com/office/drawing/2014/chart" uri="{C3380CC4-5D6E-409C-BE32-E72D297353CC}">
              <c16:uniqueId val="{00000009-4EA7-4515-BCE0-BA0AB9B6180E}"/>
            </c:ext>
          </c:extLst>
        </c:ser>
        <c:ser>
          <c:idx val="2"/>
          <c:order val="2"/>
          <c:tx>
            <c:strRef>
              <c:f>Sheet1!$A$4</c:f>
              <c:strCache>
                <c:ptCount val="1"/>
              </c:strCache>
            </c:strRef>
          </c:tx>
          <c:spPr>
            <a:solidFill>
              <a:schemeClr val="hlink"/>
            </a:solidFill>
            <a:ln w="8718">
              <a:solidFill>
                <a:schemeClr val="tx1"/>
              </a:solidFill>
              <a:prstDash val="solid"/>
            </a:ln>
          </c:spPr>
          <c:invertIfNegative val="0"/>
          <c:cat>
            <c:strRef>
              <c:f>Sheet1!$B$1:$E$1</c:f>
              <c:strCache>
                <c:ptCount val="4"/>
                <c:pt idx="0">
                  <c:v>Most Free Quartile</c:v>
                </c:pt>
                <c:pt idx="1">
                  <c:v>2nd Quartile</c:v>
                </c:pt>
                <c:pt idx="2">
                  <c:v>3rd Quartile</c:v>
                </c:pt>
                <c:pt idx="3">
                  <c:v>Least Free Quartile</c:v>
                </c:pt>
              </c:strCache>
            </c:strRef>
          </c:cat>
          <c:val>
            <c:numRef>
              <c:f>Sheet1!$B$4:$E$4</c:f>
              <c:numCache>
                <c:formatCode>General</c:formatCode>
                <c:ptCount val="4"/>
                <c:pt idx="0">
                  <c:v>1</c:v>
                </c:pt>
                <c:pt idx="1">
                  <c:v>2</c:v>
                </c:pt>
                <c:pt idx="2">
                  <c:v>3</c:v>
                </c:pt>
                <c:pt idx="3">
                  <c:v>4</c:v>
                </c:pt>
              </c:numCache>
            </c:numRef>
          </c:val>
          <c:extLst>
            <c:ext xmlns:c16="http://schemas.microsoft.com/office/drawing/2014/chart" uri="{C3380CC4-5D6E-409C-BE32-E72D297353CC}">
              <c16:uniqueId val="{0000000A-4EA7-4515-BCE0-BA0AB9B6180E}"/>
            </c:ext>
          </c:extLst>
        </c:ser>
        <c:dLbls>
          <c:showLegendKey val="0"/>
          <c:showVal val="0"/>
          <c:showCatName val="0"/>
          <c:showSerName val="0"/>
          <c:showPercent val="0"/>
          <c:showBubbleSize val="0"/>
        </c:dLbls>
        <c:gapWidth val="150"/>
        <c:axId val="344584632"/>
        <c:axId val="344585024"/>
      </c:barChart>
      <c:catAx>
        <c:axId val="344584632"/>
        <c:scaling>
          <c:orientation val="maxMin"/>
        </c:scaling>
        <c:delete val="0"/>
        <c:axPos val="b"/>
        <c:numFmt formatCode="General" sourceLinked="1"/>
        <c:majorTickMark val="out"/>
        <c:minorTickMark val="none"/>
        <c:tickLblPos val="low"/>
        <c:spPr>
          <a:ln w="2179">
            <a:solidFill>
              <a:schemeClr val="tx1"/>
            </a:solidFill>
            <a:prstDash val="solid"/>
          </a:ln>
        </c:spPr>
        <c:txPr>
          <a:bodyPr rot="0" vert="horz"/>
          <a:lstStyle/>
          <a:p>
            <a:pPr>
              <a:defRPr sz="961" b="1" i="0" u="none" strike="noStrike" baseline="0">
                <a:solidFill>
                  <a:schemeClr val="tx1"/>
                </a:solidFill>
                <a:latin typeface="Arial"/>
                <a:ea typeface="Arial"/>
                <a:cs typeface="Arial"/>
              </a:defRPr>
            </a:pPr>
            <a:endParaRPr lang="en-US"/>
          </a:p>
        </c:txPr>
        <c:crossAx val="344585024"/>
        <c:crosses val="autoZero"/>
        <c:auto val="1"/>
        <c:lblAlgn val="ctr"/>
        <c:lblOffset val="100"/>
        <c:noMultiLvlLbl val="0"/>
      </c:catAx>
      <c:valAx>
        <c:axId val="344585024"/>
        <c:scaling>
          <c:orientation val="minMax"/>
          <c:max val="100"/>
          <c:min val="50"/>
        </c:scaling>
        <c:delete val="0"/>
        <c:axPos val="r"/>
        <c:majorGridlines>
          <c:spPr>
            <a:ln w="2179">
              <a:solidFill>
                <a:schemeClr val="tx1"/>
              </a:solidFill>
              <a:prstDash val="solid"/>
            </a:ln>
          </c:spPr>
        </c:majorGridlines>
        <c:numFmt formatCode="0" sourceLinked="0"/>
        <c:majorTickMark val="out"/>
        <c:minorTickMark val="none"/>
        <c:tickLblPos val="nextTo"/>
        <c:spPr>
          <a:ln w="2179">
            <a:solidFill>
              <a:schemeClr val="tx1"/>
            </a:solidFill>
            <a:prstDash val="solid"/>
          </a:ln>
        </c:spPr>
        <c:txPr>
          <a:bodyPr rot="0" vert="horz"/>
          <a:lstStyle/>
          <a:p>
            <a:pPr>
              <a:defRPr sz="1236" b="1" i="0" u="none" strike="noStrike" baseline="0">
                <a:solidFill>
                  <a:schemeClr val="tx1"/>
                </a:solidFill>
                <a:latin typeface="Arial"/>
                <a:ea typeface="Arial"/>
                <a:cs typeface="Arial"/>
              </a:defRPr>
            </a:pPr>
            <a:endParaRPr lang="en-US"/>
          </a:p>
        </c:txPr>
        <c:crossAx val="344584632"/>
        <c:crosses val="autoZero"/>
        <c:crossBetween val="between"/>
      </c:valAx>
      <c:spPr>
        <a:noFill/>
        <a:ln w="12700">
          <a:solidFill>
            <a:schemeClr val="tx1"/>
          </a:solidFill>
          <a:prstDash val="solid"/>
        </a:ln>
      </c:spPr>
    </c:plotArea>
    <c:plotVisOnly val="1"/>
    <c:dispBlanksAs val="gap"/>
    <c:showDLblsOverMax val="0"/>
  </c:chart>
  <c:spPr>
    <a:noFill/>
    <a:ln>
      <a:noFill/>
    </a:ln>
  </c:spPr>
  <c:txPr>
    <a:bodyPr/>
    <a:lstStyle/>
    <a:p>
      <a:pPr>
        <a:defRPr sz="1236" b="1" i="0" u="none" strike="noStrike" baseline="0">
          <a:solidFill>
            <a:schemeClr val="tx1"/>
          </a:solidFill>
          <a:latin typeface="Arial"/>
          <a:ea typeface="Arial"/>
          <a:cs typeface="Arial"/>
        </a:defRPr>
      </a:pPr>
      <a:endParaRPr lang="en-US"/>
    </a:p>
  </c:txPr>
  <c:externalData r:id="rId1">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5.7109094002138622E-2"/>
          <c:y val="0.10351476580785127"/>
          <c:w val="0.90580745115193928"/>
          <c:h val="0.70173728773301947"/>
        </c:manualLayout>
      </c:layout>
      <c:areaChart>
        <c:grouping val="standard"/>
        <c:varyColors val="0"/>
        <c:ser>
          <c:idx val="0"/>
          <c:order val="0"/>
          <c:tx>
            <c:strRef>
              <c:f>Sheet1!$B$1</c:f>
              <c:strCache>
                <c:ptCount val="1"/>
                <c:pt idx="0">
                  <c:v>Series 1</c:v>
                </c:pt>
              </c:strCache>
            </c:strRef>
          </c:tx>
          <c:spPr>
            <a:solidFill>
              <a:schemeClr val="accent2"/>
            </a:solidFill>
            <a:ln>
              <a:solidFill>
                <a:schemeClr val="accent6"/>
              </a:solidFill>
            </a:ln>
          </c:spPr>
          <c:cat>
            <c:numRef>
              <c:f>Sheet1!$A$2:$A$69</c:f>
              <c:numCache>
                <c:formatCode>General</c:formatCode>
                <c:ptCount val="68"/>
                <c:pt idx="0">
                  <c:v>1950</c:v>
                </c:pt>
                <c:pt idx="1">
                  <c:v>1951</c:v>
                </c:pt>
                <c:pt idx="2">
                  <c:v>1952</c:v>
                </c:pt>
                <c:pt idx="3">
                  <c:v>1953</c:v>
                </c:pt>
                <c:pt idx="4">
                  <c:v>1954</c:v>
                </c:pt>
                <c:pt idx="5">
                  <c:v>1955</c:v>
                </c:pt>
                <c:pt idx="6">
                  <c:v>1956</c:v>
                </c:pt>
                <c:pt idx="7">
                  <c:v>1957</c:v>
                </c:pt>
                <c:pt idx="8">
                  <c:v>1958</c:v>
                </c:pt>
                <c:pt idx="9">
                  <c:v>1959</c:v>
                </c:pt>
                <c:pt idx="10">
                  <c:v>1960</c:v>
                </c:pt>
                <c:pt idx="11">
                  <c:v>1961</c:v>
                </c:pt>
                <c:pt idx="12">
                  <c:v>1962</c:v>
                </c:pt>
                <c:pt idx="13">
                  <c:v>1963</c:v>
                </c:pt>
                <c:pt idx="14">
                  <c:v>1964</c:v>
                </c:pt>
                <c:pt idx="15">
                  <c:v>1965</c:v>
                </c:pt>
                <c:pt idx="16">
                  <c:v>1966</c:v>
                </c:pt>
                <c:pt idx="17">
                  <c:v>1967</c:v>
                </c:pt>
                <c:pt idx="18">
                  <c:v>1968</c:v>
                </c:pt>
                <c:pt idx="19">
                  <c:v>1969</c:v>
                </c:pt>
                <c:pt idx="20">
                  <c:v>1970</c:v>
                </c:pt>
                <c:pt idx="21">
                  <c:v>1971</c:v>
                </c:pt>
                <c:pt idx="22">
                  <c:v>1972</c:v>
                </c:pt>
                <c:pt idx="23">
                  <c:v>1973</c:v>
                </c:pt>
                <c:pt idx="24">
                  <c:v>1974</c:v>
                </c:pt>
                <c:pt idx="25">
                  <c:v>1975</c:v>
                </c:pt>
                <c:pt idx="26">
                  <c:v>1976</c:v>
                </c:pt>
                <c:pt idx="27">
                  <c:v>1977</c:v>
                </c:pt>
                <c:pt idx="28">
                  <c:v>1978</c:v>
                </c:pt>
                <c:pt idx="29">
                  <c:v>1979</c:v>
                </c:pt>
                <c:pt idx="30">
                  <c:v>1980</c:v>
                </c:pt>
                <c:pt idx="31">
                  <c:v>1981</c:v>
                </c:pt>
                <c:pt idx="32">
                  <c:v>1982</c:v>
                </c:pt>
                <c:pt idx="33">
                  <c:v>1983</c:v>
                </c:pt>
                <c:pt idx="34">
                  <c:v>1984</c:v>
                </c:pt>
                <c:pt idx="35">
                  <c:v>1985</c:v>
                </c:pt>
                <c:pt idx="36">
                  <c:v>1986</c:v>
                </c:pt>
                <c:pt idx="37">
                  <c:v>1987</c:v>
                </c:pt>
                <c:pt idx="38">
                  <c:v>1988</c:v>
                </c:pt>
                <c:pt idx="39">
                  <c:v>1989</c:v>
                </c:pt>
                <c:pt idx="40">
                  <c:v>1990</c:v>
                </c:pt>
                <c:pt idx="41">
                  <c:v>1991</c:v>
                </c:pt>
                <c:pt idx="42">
                  <c:v>1992</c:v>
                </c:pt>
                <c:pt idx="43">
                  <c:v>1993</c:v>
                </c:pt>
                <c:pt idx="44">
                  <c:v>1994</c:v>
                </c:pt>
                <c:pt idx="45">
                  <c:v>1995</c:v>
                </c:pt>
                <c:pt idx="46">
                  <c:v>1996</c:v>
                </c:pt>
                <c:pt idx="47">
                  <c:v>1997</c:v>
                </c:pt>
                <c:pt idx="48">
                  <c:v>1998</c:v>
                </c:pt>
                <c:pt idx="49">
                  <c:v>1999</c:v>
                </c:pt>
                <c:pt idx="50">
                  <c:v>2000</c:v>
                </c:pt>
                <c:pt idx="51">
                  <c:v>2001</c:v>
                </c:pt>
                <c:pt idx="52">
                  <c:v>2002</c:v>
                </c:pt>
                <c:pt idx="53">
                  <c:v>2003</c:v>
                </c:pt>
                <c:pt idx="54">
                  <c:v>2004</c:v>
                </c:pt>
                <c:pt idx="55">
                  <c:v>2005</c:v>
                </c:pt>
                <c:pt idx="56">
                  <c:v>2006</c:v>
                </c:pt>
                <c:pt idx="57">
                  <c:v>2007</c:v>
                </c:pt>
                <c:pt idx="58">
                  <c:v>2008</c:v>
                </c:pt>
                <c:pt idx="59">
                  <c:v>2009</c:v>
                </c:pt>
                <c:pt idx="60">
                  <c:v>2010</c:v>
                </c:pt>
                <c:pt idx="61">
                  <c:v>2011</c:v>
                </c:pt>
                <c:pt idx="62">
                  <c:v>2012</c:v>
                </c:pt>
                <c:pt idx="63">
                  <c:v>2013</c:v>
                </c:pt>
                <c:pt idx="64">
                  <c:v>2014</c:v>
                </c:pt>
                <c:pt idx="65">
                  <c:v>2015</c:v>
                </c:pt>
                <c:pt idx="66">
                  <c:v>2016</c:v>
                </c:pt>
                <c:pt idx="67">
                  <c:v>2017</c:v>
                </c:pt>
              </c:numCache>
            </c:numRef>
          </c:cat>
          <c:val>
            <c:numRef>
              <c:f>Sheet1!$B$2:$B$69</c:f>
              <c:numCache>
                <c:formatCode>General</c:formatCode>
                <c:ptCount val="68"/>
                <c:pt idx="0">
                  <c:v>47.754951119404701</c:v>
                </c:pt>
                <c:pt idx="1">
                  <c:v>48.236538866876401</c:v>
                </c:pt>
                <c:pt idx="2">
                  <c:v>48.718126614348201</c:v>
                </c:pt>
                <c:pt idx="3">
                  <c:v>49.1997143618199</c:v>
                </c:pt>
                <c:pt idx="4">
                  <c:v>49.6813021092916</c:v>
                </c:pt>
                <c:pt idx="5">
                  <c:v>50.1628898567633</c:v>
                </c:pt>
                <c:pt idx="6">
                  <c:v>50.644477604235099</c:v>
                </c:pt>
                <c:pt idx="7">
                  <c:v>51.126065351706799</c:v>
                </c:pt>
                <c:pt idx="8">
                  <c:v>51.607653099178499</c:v>
                </c:pt>
                <c:pt idx="9">
                  <c:v>52.089240846650299</c:v>
                </c:pt>
                <c:pt idx="10">
                  <c:v>52.568356227683736</c:v>
                </c:pt>
                <c:pt idx="11">
                  <c:v>53.074049008709785</c:v>
                </c:pt>
                <c:pt idx="12">
                  <c:v>53.498155854148244</c:v>
                </c:pt>
                <c:pt idx="13">
                  <c:v>54.032279770776697</c:v>
                </c:pt>
                <c:pt idx="14">
                  <c:v>54.712505445471344</c:v>
                </c:pt>
                <c:pt idx="15">
                  <c:v>55.382704434128669</c:v>
                </c:pt>
                <c:pt idx="16">
                  <c:v>56.124908616502147</c:v>
                </c:pt>
                <c:pt idx="17">
                  <c:v>56.83975641859611</c:v>
                </c:pt>
                <c:pt idx="18">
                  <c:v>57.447575289059301</c:v>
                </c:pt>
                <c:pt idx="19">
                  <c:v>58.063437093493988</c:v>
                </c:pt>
                <c:pt idx="20">
                  <c:v>58.657754547405482</c:v>
                </c:pt>
                <c:pt idx="21">
                  <c:v>59.18582922200121</c:v>
                </c:pt>
                <c:pt idx="22">
                  <c:v>59.67070723629832</c:v>
                </c:pt>
                <c:pt idx="23">
                  <c:v>60.116821950005701</c:v>
                </c:pt>
                <c:pt idx="24">
                  <c:v>60.608600189970382</c:v>
                </c:pt>
                <c:pt idx="25">
                  <c:v>61.049761447293172</c:v>
                </c:pt>
                <c:pt idx="26">
                  <c:v>61.465830880773495</c:v>
                </c:pt>
                <c:pt idx="27">
                  <c:v>61.883159984225642</c:v>
                </c:pt>
                <c:pt idx="28">
                  <c:v>62.236865862639156</c:v>
                </c:pt>
                <c:pt idx="29">
                  <c:v>62.591610202282602</c:v>
                </c:pt>
                <c:pt idx="30">
                  <c:v>62.870635384945594</c:v>
                </c:pt>
                <c:pt idx="31">
                  <c:v>63.204040299694405</c:v>
                </c:pt>
                <c:pt idx="32">
                  <c:v>63.522575324987685</c:v>
                </c:pt>
                <c:pt idx="33">
                  <c:v>63.76290350880214</c:v>
                </c:pt>
                <c:pt idx="34">
                  <c:v>64.02075316421741</c:v>
                </c:pt>
                <c:pt idx="35">
                  <c:v>64.272523370609491</c:v>
                </c:pt>
                <c:pt idx="36">
                  <c:v>64.569873296498571</c:v>
                </c:pt>
                <c:pt idx="37">
                  <c:v>64.820532839837099</c:v>
                </c:pt>
                <c:pt idx="38">
                  <c:v>65.027139978553166</c:v>
                </c:pt>
                <c:pt idx="39">
                  <c:v>65.245031794438916</c:v>
                </c:pt>
                <c:pt idx="40">
                  <c:v>65.438412689134864</c:v>
                </c:pt>
                <c:pt idx="41">
                  <c:v>65.632207740379087</c:v>
                </c:pt>
                <c:pt idx="42">
                  <c:v>65.791543478230906</c:v>
                </c:pt>
                <c:pt idx="43">
                  <c:v>65.916157804374919</c:v>
                </c:pt>
                <c:pt idx="44">
                  <c:v>66.126087566651364</c:v>
                </c:pt>
                <c:pt idx="45">
                  <c:v>66.323544837668223</c:v>
                </c:pt>
                <c:pt idx="46">
                  <c:v>66.617379443805589</c:v>
                </c:pt>
                <c:pt idx="47">
                  <c:v>66.917078341918554</c:v>
                </c:pt>
                <c:pt idx="48">
                  <c:v>67.179039134571013</c:v>
                </c:pt>
                <c:pt idx="49">
                  <c:v>67.407348722463638</c:v>
                </c:pt>
                <c:pt idx="50">
                  <c:v>67.687058452017027</c:v>
                </c:pt>
                <c:pt idx="51">
                  <c:v>67.983916624954304</c:v>
                </c:pt>
                <c:pt idx="52">
                  <c:v>68.254876664161159</c:v>
                </c:pt>
                <c:pt idx="53">
                  <c:v>68.529968922543475</c:v>
                </c:pt>
                <c:pt idx="54">
                  <c:v>68.868806496523717</c:v>
                </c:pt>
                <c:pt idx="55">
                  <c:v>69.142594626534901</c:v>
                </c:pt>
                <c:pt idx="56">
                  <c:v>69.482104208002781</c:v>
                </c:pt>
                <c:pt idx="57">
                  <c:v>69.800752978941361</c:v>
                </c:pt>
                <c:pt idx="58">
                  <c:v>70.089265218491008</c:v>
                </c:pt>
                <c:pt idx="59">
                  <c:v>70.410949648345238</c:v>
                </c:pt>
                <c:pt idx="60">
                  <c:v>70.687492020699409</c:v>
                </c:pt>
                <c:pt idx="61">
                  <c:v>70.975621157855869</c:v>
                </c:pt>
                <c:pt idx="62">
                  <c:v>71.218907982232082</c:v>
                </c:pt>
                <c:pt idx="63">
                  <c:v>71.462729660093899</c:v>
                </c:pt>
                <c:pt idx="64">
                  <c:v>71.69550788741914</c:v>
                </c:pt>
                <c:pt idx="65">
                  <c:v>71.858725799271312</c:v>
                </c:pt>
                <c:pt idx="66">
                  <c:v>72.058669286983772</c:v>
                </c:pt>
                <c:pt idx="67">
                  <c:v>72.233237673163316</c:v>
                </c:pt>
              </c:numCache>
            </c:numRef>
          </c:val>
          <c:extLst>
            <c:ext xmlns:c16="http://schemas.microsoft.com/office/drawing/2014/chart" uri="{C3380CC4-5D6E-409C-BE32-E72D297353CC}">
              <c16:uniqueId val="{00000000-B8BA-408D-8A30-5846152C4208}"/>
            </c:ext>
          </c:extLst>
        </c:ser>
        <c:dLbls>
          <c:showLegendKey val="0"/>
          <c:showVal val="0"/>
          <c:showCatName val="0"/>
          <c:showSerName val="0"/>
          <c:showPercent val="0"/>
          <c:showBubbleSize val="0"/>
        </c:dLbls>
        <c:axId val="344585808"/>
        <c:axId val="344586200"/>
      </c:areaChart>
      <c:catAx>
        <c:axId val="344585808"/>
        <c:scaling>
          <c:orientation val="minMax"/>
        </c:scaling>
        <c:delete val="0"/>
        <c:axPos val="b"/>
        <c:numFmt formatCode="General" sourceLinked="1"/>
        <c:majorTickMark val="out"/>
        <c:minorTickMark val="none"/>
        <c:tickLblPos val="nextTo"/>
        <c:crossAx val="344586200"/>
        <c:crosses val="autoZero"/>
        <c:auto val="1"/>
        <c:lblAlgn val="ctr"/>
        <c:lblOffset val="100"/>
        <c:noMultiLvlLbl val="0"/>
      </c:catAx>
      <c:valAx>
        <c:axId val="344586200"/>
        <c:scaling>
          <c:orientation val="minMax"/>
          <c:min val="45"/>
        </c:scaling>
        <c:delete val="0"/>
        <c:axPos val="l"/>
        <c:majorGridlines/>
        <c:numFmt formatCode="General" sourceLinked="1"/>
        <c:majorTickMark val="out"/>
        <c:minorTickMark val="none"/>
        <c:tickLblPos val="nextTo"/>
        <c:crossAx val="344585808"/>
        <c:crosses val="autoZero"/>
        <c:crossBetween val="midCat"/>
      </c:valAx>
    </c:plotArea>
    <c:plotVisOnly val="1"/>
    <c:dispBlanksAs val="gap"/>
    <c:showDLblsOverMax val="0"/>
  </c:chart>
  <c:txPr>
    <a:bodyPr/>
    <a:lstStyle/>
    <a:p>
      <a:pPr>
        <a:defRPr sz="1800"/>
      </a:pPr>
      <a:endParaRPr lang="en-US"/>
    </a:p>
  </c:txPr>
  <c:externalData r:id="rId1">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15"/>
      <c:hPercent val="49"/>
      <c:rotY val="20"/>
      <c:depthPercent val="100"/>
      <c:rAngAx val="1"/>
    </c:view3D>
    <c:floor>
      <c:thickness val="0"/>
      <c:spPr>
        <a:solidFill>
          <a:srgbClr val="C0C0C0"/>
        </a:solidFill>
        <a:ln w="3175">
          <a:solidFill>
            <a:schemeClr val="tx1"/>
          </a:solidFill>
          <a:prstDash val="solid"/>
        </a:ln>
      </c:spPr>
    </c:floor>
    <c:sideWall>
      <c:thickness val="0"/>
      <c:spPr>
        <a:noFill/>
        <a:ln w="12700">
          <a:solidFill>
            <a:schemeClr val="tx1"/>
          </a:solidFill>
          <a:prstDash val="solid"/>
        </a:ln>
      </c:spPr>
    </c:sideWall>
    <c:backWall>
      <c:thickness val="0"/>
      <c:spPr>
        <a:noFill/>
        <a:ln w="12700">
          <a:solidFill>
            <a:schemeClr val="tx1"/>
          </a:solidFill>
          <a:prstDash val="solid"/>
        </a:ln>
      </c:spPr>
    </c:backWall>
    <c:plotArea>
      <c:layout>
        <c:manualLayout>
          <c:layoutTarget val="inner"/>
          <c:xMode val="edge"/>
          <c:yMode val="edge"/>
          <c:x val="0.14516129032258066"/>
          <c:y val="2.5641025641025641E-3"/>
          <c:w val="0.83995037220843671"/>
          <c:h val="0.77329068241469812"/>
        </c:manualLayout>
      </c:layout>
      <c:bar3DChart>
        <c:barDir val="col"/>
        <c:grouping val="clustered"/>
        <c:varyColors val="0"/>
        <c:ser>
          <c:idx val="0"/>
          <c:order val="0"/>
          <c:tx>
            <c:strRef>
              <c:f>Sheet1!$A$2</c:f>
              <c:strCache>
                <c:ptCount val="1"/>
              </c:strCache>
            </c:strRef>
          </c:tx>
          <c:spPr>
            <a:solidFill>
              <a:srgbClr val="FFFF00"/>
            </a:solidFill>
            <a:ln w="14488">
              <a:solidFill>
                <a:schemeClr val="tx1"/>
              </a:solidFill>
              <a:prstDash val="solid"/>
            </a:ln>
          </c:spPr>
          <c:invertIfNegative val="0"/>
          <c:cat>
            <c:strRef>
              <c:f>Sheet1!$B$1:$E$1</c:f>
              <c:strCache>
                <c:ptCount val="4"/>
                <c:pt idx="0">
                  <c:v>Freest Quartile</c:v>
                </c:pt>
                <c:pt idx="1">
                  <c:v>2nd Quartile</c:v>
                </c:pt>
                <c:pt idx="2">
                  <c:v>3rd Quartile</c:v>
                </c:pt>
                <c:pt idx="3">
                  <c:v>Least Free Quartile</c:v>
                </c:pt>
              </c:strCache>
            </c:strRef>
          </c:cat>
          <c:val>
            <c:numRef>
              <c:f>Sheet1!$B$2:$E$2</c:f>
              <c:numCache>
                <c:formatCode>#,##0.00</c:formatCode>
                <c:ptCount val="4"/>
                <c:pt idx="0">
                  <c:v>80.290000000000006</c:v>
                </c:pt>
                <c:pt idx="1">
                  <c:v>74.180000000000007</c:v>
                </c:pt>
                <c:pt idx="2">
                  <c:v>70.62</c:v>
                </c:pt>
                <c:pt idx="3">
                  <c:v>65.599999999999994</c:v>
                </c:pt>
              </c:numCache>
            </c:numRef>
          </c:val>
          <c:extLst>
            <c:ext xmlns:c16="http://schemas.microsoft.com/office/drawing/2014/chart" uri="{C3380CC4-5D6E-409C-BE32-E72D297353CC}">
              <c16:uniqueId val="{00000000-0F16-48A2-BA3D-51577862DAF0}"/>
            </c:ext>
          </c:extLst>
        </c:ser>
        <c:dLbls>
          <c:showLegendKey val="0"/>
          <c:showVal val="0"/>
          <c:showCatName val="0"/>
          <c:showSerName val="0"/>
          <c:showPercent val="0"/>
          <c:showBubbleSize val="0"/>
        </c:dLbls>
        <c:gapWidth val="150"/>
        <c:gapDepth val="0"/>
        <c:shape val="box"/>
        <c:axId val="344586984"/>
        <c:axId val="344587376"/>
        <c:axId val="0"/>
      </c:bar3DChart>
      <c:catAx>
        <c:axId val="344586984"/>
        <c:scaling>
          <c:orientation val="maxMin"/>
        </c:scaling>
        <c:delete val="0"/>
        <c:axPos val="b"/>
        <c:numFmt formatCode="General" sourceLinked="1"/>
        <c:majorTickMark val="out"/>
        <c:minorTickMark val="none"/>
        <c:tickLblPos val="low"/>
        <c:spPr>
          <a:ln w="3622">
            <a:solidFill>
              <a:schemeClr val="tx1"/>
            </a:solidFill>
            <a:prstDash val="solid"/>
          </a:ln>
        </c:spPr>
        <c:txPr>
          <a:bodyPr rot="0" vert="horz"/>
          <a:lstStyle/>
          <a:p>
            <a:pPr>
              <a:defRPr sz="1597" b="1" i="0" u="none" strike="noStrike" baseline="0">
                <a:solidFill>
                  <a:schemeClr val="tx1"/>
                </a:solidFill>
                <a:latin typeface="Arial"/>
                <a:ea typeface="Arial"/>
                <a:cs typeface="Arial"/>
              </a:defRPr>
            </a:pPr>
            <a:endParaRPr lang="en-US"/>
          </a:p>
        </c:txPr>
        <c:crossAx val="344587376"/>
        <c:crosses val="autoZero"/>
        <c:auto val="1"/>
        <c:lblAlgn val="ctr"/>
        <c:lblOffset val="100"/>
        <c:tickLblSkip val="1"/>
        <c:tickMarkSkip val="1"/>
        <c:noMultiLvlLbl val="0"/>
      </c:catAx>
      <c:valAx>
        <c:axId val="344587376"/>
        <c:scaling>
          <c:orientation val="minMax"/>
          <c:max val="81"/>
          <c:min val="60"/>
        </c:scaling>
        <c:delete val="0"/>
        <c:axPos val="r"/>
        <c:majorGridlines>
          <c:spPr>
            <a:ln w="3622">
              <a:solidFill>
                <a:schemeClr val="tx1"/>
              </a:solidFill>
              <a:prstDash val="solid"/>
            </a:ln>
          </c:spPr>
        </c:majorGridlines>
        <c:numFmt formatCode="0" sourceLinked="0"/>
        <c:majorTickMark val="out"/>
        <c:minorTickMark val="none"/>
        <c:tickLblPos val="nextTo"/>
        <c:spPr>
          <a:ln w="3622">
            <a:solidFill>
              <a:schemeClr val="tx1"/>
            </a:solidFill>
            <a:prstDash val="solid"/>
          </a:ln>
        </c:spPr>
        <c:txPr>
          <a:bodyPr rot="0" vert="horz"/>
          <a:lstStyle/>
          <a:p>
            <a:pPr>
              <a:defRPr sz="1825" b="1" i="0" u="none" strike="noStrike" baseline="0">
                <a:solidFill>
                  <a:schemeClr val="tx1"/>
                </a:solidFill>
                <a:latin typeface="Arial"/>
                <a:ea typeface="Arial"/>
                <a:cs typeface="Arial"/>
              </a:defRPr>
            </a:pPr>
            <a:endParaRPr lang="en-US"/>
          </a:p>
        </c:txPr>
        <c:crossAx val="344586984"/>
        <c:crosses val="autoZero"/>
        <c:crossBetween val="between"/>
        <c:majorUnit val="5"/>
      </c:valAx>
      <c:spPr>
        <a:noFill/>
        <a:ln w="25386">
          <a:noFill/>
        </a:ln>
      </c:spPr>
    </c:plotArea>
    <c:plotVisOnly val="1"/>
    <c:dispBlanksAs val="gap"/>
    <c:showDLblsOverMax val="0"/>
  </c:chart>
  <c:spPr>
    <a:noFill/>
    <a:ln>
      <a:noFill/>
    </a:ln>
  </c:spPr>
  <c:txPr>
    <a:bodyPr/>
    <a:lstStyle/>
    <a:p>
      <a:pPr>
        <a:defRPr sz="2054" b="1" i="0" u="none" strike="noStrike" baseline="0">
          <a:solidFill>
            <a:schemeClr val="tx1"/>
          </a:solidFill>
          <a:latin typeface="Arial"/>
          <a:ea typeface="Arial"/>
          <a:cs typeface="Arial"/>
        </a:defRPr>
      </a:pPr>
      <a:endParaRPr lang="en-US"/>
    </a:p>
  </c:txPr>
  <c:externalData r:id="rId1">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10CC71B-E06F-40C7-90F2-6A40D7AF5688}" type="datetimeFigureOut">
              <a:rPr lang="en-US" smtClean="0"/>
              <a:t>9/3/2020</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49D8FBE-E418-4629-8F16-0B74650D7A93}" type="slidenum">
              <a:rPr lang="en-US" smtClean="0"/>
              <a:t>‹#›</a:t>
            </a:fld>
            <a:endParaRPr lang="en-US" dirty="0"/>
          </a:p>
        </p:txBody>
      </p:sp>
    </p:spTree>
    <p:extLst>
      <p:ext uri="{BB962C8B-B14F-4D97-AF65-F5344CB8AC3E}">
        <p14:creationId xmlns:p14="http://schemas.microsoft.com/office/powerpoint/2010/main" val="178919918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pitchFamily="34" charset="0"/>
              </a:defRPr>
            </a:lvl1pPr>
            <a:lvl2pPr marL="727868" indent="-279949" eaLnBrk="0" hangingPunct="0">
              <a:spcBef>
                <a:spcPct val="30000"/>
              </a:spcBef>
              <a:defRPr sz="1200">
                <a:solidFill>
                  <a:schemeClr val="tx1"/>
                </a:solidFill>
                <a:latin typeface="Arial" pitchFamily="34" charset="0"/>
              </a:defRPr>
            </a:lvl2pPr>
            <a:lvl3pPr marL="1121353" indent="-223959" eaLnBrk="0" hangingPunct="0">
              <a:spcBef>
                <a:spcPct val="30000"/>
              </a:spcBef>
              <a:defRPr sz="1200">
                <a:solidFill>
                  <a:schemeClr val="tx1"/>
                </a:solidFill>
                <a:latin typeface="Arial" pitchFamily="34" charset="0"/>
              </a:defRPr>
            </a:lvl3pPr>
            <a:lvl4pPr marL="1569272" indent="-223959" eaLnBrk="0" hangingPunct="0">
              <a:spcBef>
                <a:spcPct val="30000"/>
              </a:spcBef>
              <a:defRPr sz="1200">
                <a:solidFill>
                  <a:schemeClr val="tx1"/>
                </a:solidFill>
                <a:latin typeface="Arial" pitchFamily="34" charset="0"/>
              </a:defRPr>
            </a:lvl4pPr>
            <a:lvl5pPr marL="2017191" indent="-223959" eaLnBrk="0" hangingPunct="0">
              <a:spcBef>
                <a:spcPct val="30000"/>
              </a:spcBef>
              <a:defRPr sz="1200">
                <a:solidFill>
                  <a:schemeClr val="tx1"/>
                </a:solidFill>
                <a:latin typeface="Arial" pitchFamily="34" charset="0"/>
              </a:defRPr>
            </a:lvl5pPr>
            <a:lvl6pPr marL="2465109" indent="-223959" eaLnBrk="0" fontAlgn="base" hangingPunct="0">
              <a:spcBef>
                <a:spcPct val="30000"/>
              </a:spcBef>
              <a:spcAft>
                <a:spcPct val="0"/>
              </a:spcAft>
              <a:defRPr sz="1200">
                <a:solidFill>
                  <a:schemeClr val="tx1"/>
                </a:solidFill>
                <a:latin typeface="Arial" pitchFamily="34" charset="0"/>
              </a:defRPr>
            </a:lvl6pPr>
            <a:lvl7pPr marL="2913028" indent="-223959" eaLnBrk="0" fontAlgn="base" hangingPunct="0">
              <a:spcBef>
                <a:spcPct val="30000"/>
              </a:spcBef>
              <a:spcAft>
                <a:spcPct val="0"/>
              </a:spcAft>
              <a:defRPr sz="1200">
                <a:solidFill>
                  <a:schemeClr val="tx1"/>
                </a:solidFill>
                <a:latin typeface="Arial" pitchFamily="34" charset="0"/>
              </a:defRPr>
            </a:lvl7pPr>
            <a:lvl8pPr marL="3360947" indent="-223959" eaLnBrk="0" fontAlgn="base" hangingPunct="0">
              <a:spcBef>
                <a:spcPct val="30000"/>
              </a:spcBef>
              <a:spcAft>
                <a:spcPct val="0"/>
              </a:spcAft>
              <a:defRPr sz="1200">
                <a:solidFill>
                  <a:schemeClr val="tx1"/>
                </a:solidFill>
                <a:latin typeface="Arial" pitchFamily="34" charset="0"/>
              </a:defRPr>
            </a:lvl8pPr>
            <a:lvl9pPr marL="3808866" indent="-223959" eaLnBrk="0" fontAlgn="base" hangingPunct="0">
              <a:spcBef>
                <a:spcPct val="30000"/>
              </a:spcBef>
              <a:spcAft>
                <a:spcPct val="0"/>
              </a:spcAft>
              <a:defRPr sz="1200">
                <a:solidFill>
                  <a:schemeClr val="tx1"/>
                </a:solidFill>
                <a:latin typeface="Arial" pitchFamily="34" charset="0"/>
              </a:defRPr>
            </a:lvl9pPr>
          </a:lstStyle>
          <a:p>
            <a:pPr eaLnBrk="1" hangingPunct="1">
              <a:spcBef>
                <a:spcPct val="0"/>
              </a:spcBef>
            </a:pPr>
            <a:fld id="{3A15A4A7-BBC4-44BD-BC55-BBB239D8B255}" type="slidenum">
              <a:rPr lang="en-US" altLang="en-US" smtClean="0">
                <a:solidFill>
                  <a:prstClr val="black"/>
                </a:solidFill>
                <a:latin typeface="Times New Roman" pitchFamily="18" charset="0"/>
              </a:rPr>
              <a:pPr eaLnBrk="1" hangingPunct="1">
                <a:spcBef>
                  <a:spcPct val="0"/>
                </a:spcBef>
              </a:pPr>
              <a:t>1</a:t>
            </a:fld>
            <a:endParaRPr lang="en-US" altLang="en-US" dirty="0" smtClean="0">
              <a:solidFill>
                <a:prstClr val="black"/>
              </a:solidFill>
              <a:latin typeface="Times New Roman" pitchFamily="18" charset="0"/>
            </a:endParaRPr>
          </a:p>
        </p:txBody>
      </p:sp>
      <p:sp>
        <p:nvSpPr>
          <p:cNvPr id="38915" name="Rectangle 2"/>
          <p:cNvSpPr>
            <a:spLocks noGrp="1" noRot="1" noChangeAspect="1" noChangeArrowheads="1" noTextEdit="1"/>
          </p:cNvSpPr>
          <p:nvPr>
            <p:ph type="sldImg"/>
          </p:nvPr>
        </p:nvSpPr>
        <p:spPr>
          <a:ln/>
        </p:spPr>
      </p:sp>
      <p:sp>
        <p:nvSpPr>
          <p:cNvPr id="38916"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fr-CA" altLang="en-US" dirty="0" smtClean="0">
              <a:latin typeface="Arial" pitchFamily="34" charset="0"/>
            </a:endParaRPr>
          </a:p>
        </p:txBody>
      </p:sp>
    </p:spTree>
    <p:extLst>
      <p:ext uri="{BB962C8B-B14F-4D97-AF65-F5344CB8AC3E}">
        <p14:creationId xmlns:p14="http://schemas.microsoft.com/office/powerpoint/2010/main" val="408120384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pitchFamily="34" charset="0"/>
              </a:defRPr>
            </a:lvl1pPr>
            <a:lvl2pPr marL="727868" indent="-279949" eaLnBrk="0" hangingPunct="0">
              <a:spcBef>
                <a:spcPct val="30000"/>
              </a:spcBef>
              <a:defRPr sz="1200">
                <a:solidFill>
                  <a:schemeClr val="tx1"/>
                </a:solidFill>
                <a:latin typeface="Arial" pitchFamily="34" charset="0"/>
              </a:defRPr>
            </a:lvl2pPr>
            <a:lvl3pPr marL="1121353" indent="-223959" eaLnBrk="0" hangingPunct="0">
              <a:spcBef>
                <a:spcPct val="30000"/>
              </a:spcBef>
              <a:defRPr sz="1200">
                <a:solidFill>
                  <a:schemeClr val="tx1"/>
                </a:solidFill>
                <a:latin typeface="Arial" pitchFamily="34" charset="0"/>
              </a:defRPr>
            </a:lvl3pPr>
            <a:lvl4pPr marL="1569272" indent="-223959" eaLnBrk="0" hangingPunct="0">
              <a:spcBef>
                <a:spcPct val="30000"/>
              </a:spcBef>
              <a:defRPr sz="1200">
                <a:solidFill>
                  <a:schemeClr val="tx1"/>
                </a:solidFill>
                <a:latin typeface="Arial" pitchFamily="34" charset="0"/>
              </a:defRPr>
            </a:lvl4pPr>
            <a:lvl5pPr marL="2017191" indent="-223959" eaLnBrk="0" hangingPunct="0">
              <a:spcBef>
                <a:spcPct val="30000"/>
              </a:spcBef>
              <a:defRPr sz="1200">
                <a:solidFill>
                  <a:schemeClr val="tx1"/>
                </a:solidFill>
                <a:latin typeface="Arial" pitchFamily="34" charset="0"/>
              </a:defRPr>
            </a:lvl5pPr>
            <a:lvl6pPr marL="2465109" indent="-223959" eaLnBrk="0" fontAlgn="base" hangingPunct="0">
              <a:spcBef>
                <a:spcPct val="30000"/>
              </a:spcBef>
              <a:spcAft>
                <a:spcPct val="0"/>
              </a:spcAft>
              <a:defRPr sz="1200">
                <a:solidFill>
                  <a:schemeClr val="tx1"/>
                </a:solidFill>
                <a:latin typeface="Arial" pitchFamily="34" charset="0"/>
              </a:defRPr>
            </a:lvl6pPr>
            <a:lvl7pPr marL="2913028" indent="-223959" eaLnBrk="0" fontAlgn="base" hangingPunct="0">
              <a:spcBef>
                <a:spcPct val="30000"/>
              </a:spcBef>
              <a:spcAft>
                <a:spcPct val="0"/>
              </a:spcAft>
              <a:defRPr sz="1200">
                <a:solidFill>
                  <a:schemeClr val="tx1"/>
                </a:solidFill>
                <a:latin typeface="Arial" pitchFamily="34" charset="0"/>
              </a:defRPr>
            </a:lvl7pPr>
            <a:lvl8pPr marL="3360947" indent="-223959" eaLnBrk="0" fontAlgn="base" hangingPunct="0">
              <a:spcBef>
                <a:spcPct val="30000"/>
              </a:spcBef>
              <a:spcAft>
                <a:spcPct val="0"/>
              </a:spcAft>
              <a:defRPr sz="1200">
                <a:solidFill>
                  <a:schemeClr val="tx1"/>
                </a:solidFill>
                <a:latin typeface="Arial" pitchFamily="34" charset="0"/>
              </a:defRPr>
            </a:lvl8pPr>
            <a:lvl9pPr marL="3808866" indent="-223959" eaLnBrk="0" fontAlgn="base" hangingPunct="0">
              <a:spcBef>
                <a:spcPct val="30000"/>
              </a:spcBef>
              <a:spcAft>
                <a:spcPct val="0"/>
              </a:spcAft>
              <a:defRPr sz="1200">
                <a:solidFill>
                  <a:schemeClr val="tx1"/>
                </a:solidFill>
                <a:latin typeface="Arial" pitchFamily="34" charset="0"/>
              </a:defRPr>
            </a:lvl9pPr>
          </a:lstStyle>
          <a:p>
            <a:pPr eaLnBrk="1" hangingPunct="1">
              <a:spcBef>
                <a:spcPct val="0"/>
              </a:spcBef>
            </a:pPr>
            <a:fld id="{8819FD66-B7EC-4418-B3BA-2DCA3E4A33FC}" type="slidenum">
              <a:rPr lang="en-US" altLang="en-US" smtClean="0">
                <a:solidFill>
                  <a:prstClr val="black"/>
                </a:solidFill>
                <a:latin typeface="Times New Roman" pitchFamily="18" charset="0"/>
              </a:rPr>
              <a:pPr eaLnBrk="1" hangingPunct="1">
                <a:spcBef>
                  <a:spcPct val="0"/>
                </a:spcBef>
              </a:pPr>
              <a:t>3</a:t>
            </a:fld>
            <a:endParaRPr lang="en-US" altLang="en-US" dirty="0" smtClean="0">
              <a:solidFill>
                <a:prstClr val="black"/>
              </a:solidFill>
              <a:latin typeface="Times New Roman" pitchFamily="18" charset="0"/>
            </a:endParaRPr>
          </a:p>
        </p:txBody>
      </p:sp>
      <p:sp>
        <p:nvSpPr>
          <p:cNvPr id="39939" name="Rectangle 2"/>
          <p:cNvSpPr>
            <a:spLocks noGrp="1" noRot="1" noChangeAspect="1" noChangeArrowheads="1" noTextEdit="1"/>
          </p:cNvSpPr>
          <p:nvPr>
            <p:ph type="sldImg"/>
          </p:nvPr>
        </p:nvSpPr>
        <p:spPr>
          <a:xfrm>
            <a:off x="1169988" y="703263"/>
            <a:ext cx="4521200" cy="3390900"/>
          </a:xfrm>
          <a:ln w="12700" cap="flat">
            <a:solidFill>
              <a:schemeClr val="tx1"/>
            </a:solidFill>
          </a:ln>
        </p:spPr>
      </p:sp>
      <p:sp>
        <p:nvSpPr>
          <p:cNvPr id="39940" name="Rectangle 3"/>
          <p:cNvSpPr>
            <a:spLocks noGrp="1" noChangeArrowheads="1"/>
          </p:cNvSpPr>
          <p:nvPr>
            <p:ph type="body" idx="1"/>
          </p:nvPr>
        </p:nvSpPr>
        <p:spPr>
          <a:xfrm>
            <a:off x="914607" y="4342777"/>
            <a:ext cx="5028787" cy="411355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724" tIns="46863" rIns="93724" bIns="46863"/>
          <a:lstStyle/>
          <a:p>
            <a:pPr eaLnBrk="1" hangingPunct="1"/>
            <a:endParaRPr lang="en-GB" altLang="en-US" dirty="0" smtClean="0">
              <a:latin typeface="Arial" pitchFamily="34" charset="0"/>
            </a:endParaRPr>
          </a:p>
        </p:txBody>
      </p:sp>
    </p:spTree>
    <p:extLst>
      <p:ext uri="{BB962C8B-B14F-4D97-AF65-F5344CB8AC3E}">
        <p14:creationId xmlns:p14="http://schemas.microsoft.com/office/powerpoint/2010/main" val="173724325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pitchFamily="34" charset="0"/>
              </a:defRPr>
            </a:lvl1pPr>
            <a:lvl2pPr marL="727868" indent="-279949" eaLnBrk="0" hangingPunct="0">
              <a:spcBef>
                <a:spcPct val="30000"/>
              </a:spcBef>
              <a:defRPr sz="1200">
                <a:solidFill>
                  <a:schemeClr val="tx1"/>
                </a:solidFill>
                <a:latin typeface="Arial" pitchFamily="34" charset="0"/>
              </a:defRPr>
            </a:lvl2pPr>
            <a:lvl3pPr marL="1121353" indent="-223959" eaLnBrk="0" hangingPunct="0">
              <a:spcBef>
                <a:spcPct val="30000"/>
              </a:spcBef>
              <a:defRPr sz="1200">
                <a:solidFill>
                  <a:schemeClr val="tx1"/>
                </a:solidFill>
                <a:latin typeface="Arial" pitchFamily="34" charset="0"/>
              </a:defRPr>
            </a:lvl3pPr>
            <a:lvl4pPr marL="1569272" indent="-223959" eaLnBrk="0" hangingPunct="0">
              <a:spcBef>
                <a:spcPct val="30000"/>
              </a:spcBef>
              <a:defRPr sz="1200">
                <a:solidFill>
                  <a:schemeClr val="tx1"/>
                </a:solidFill>
                <a:latin typeface="Arial" pitchFamily="34" charset="0"/>
              </a:defRPr>
            </a:lvl4pPr>
            <a:lvl5pPr marL="2017191" indent="-223959" eaLnBrk="0" hangingPunct="0">
              <a:spcBef>
                <a:spcPct val="30000"/>
              </a:spcBef>
              <a:defRPr sz="1200">
                <a:solidFill>
                  <a:schemeClr val="tx1"/>
                </a:solidFill>
                <a:latin typeface="Arial" pitchFamily="34" charset="0"/>
              </a:defRPr>
            </a:lvl5pPr>
            <a:lvl6pPr marL="2465109" indent="-223959" eaLnBrk="0" fontAlgn="base" hangingPunct="0">
              <a:spcBef>
                <a:spcPct val="30000"/>
              </a:spcBef>
              <a:spcAft>
                <a:spcPct val="0"/>
              </a:spcAft>
              <a:defRPr sz="1200">
                <a:solidFill>
                  <a:schemeClr val="tx1"/>
                </a:solidFill>
                <a:latin typeface="Arial" pitchFamily="34" charset="0"/>
              </a:defRPr>
            </a:lvl6pPr>
            <a:lvl7pPr marL="2913028" indent="-223959" eaLnBrk="0" fontAlgn="base" hangingPunct="0">
              <a:spcBef>
                <a:spcPct val="30000"/>
              </a:spcBef>
              <a:spcAft>
                <a:spcPct val="0"/>
              </a:spcAft>
              <a:defRPr sz="1200">
                <a:solidFill>
                  <a:schemeClr val="tx1"/>
                </a:solidFill>
                <a:latin typeface="Arial" pitchFamily="34" charset="0"/>
              </a:defRPr>
            </a:lvl7pPr>
            <a:lvl8pPr marL="3360947" indent="-223959" eaLnBrk="0" fontAlgn="base" hangingPunct="0">
              <a:spcBef>
                <a:spcPct val="30000"/>
              </a:spcBef>
              <a:spcAft>
                <a:spcPct val="0"/>
              </a:spcAft>
              <a:defRPr sz="1200">
                <a:solidFill>
                  <a:schemeClr val="tx1"/>
                </a:solidFill>
                <a:latin typeface="Arial" pitchFamily="34" charset="0"/>
              </a:defRPr>
            </a:lvl8pPr>
            <a:lvl9pPr marL="3808866" indent="-223959" eaLnBrk="0" fontAlgn="base" hangingPunct="0">
              <a:spcBef>
                <a:spcPct val="30000"/>
              </a:spcBef>
              <a:spcAft>
                <a:spcPct val="0"/>
              </a:spcAft>
              <a:defRPr sz="1200">
                <a:solidFill>
                  <a:schemeClr val="tx1"/>
                </a:solidFill>
                <a:latin typeface="Arial" pitchFamily="34" charset="0"/>
              </a:defRPr>
            </a:lvl9pPr>
          </a:lstStyle>
          <a:p>
            <a:pPr eaLnBrk="1" hangingPunct="1">
              <a:spcBef>
                <a:spcPct val="0"/>
              </a:spcBef>
            </a:pPr>
            <a:fld id="{CE91A5F6-B58E-42FB-A521-2CD3E200F0AD}" type="slidenum">
              <a:rPr lang="en-US" altLang="en-US" smtClean="0">
                <a:solidFill>
                  <a:prstClr val="black"/>
                </a:solidFill>
                <a:latin typeface="Times New Roman" pitchFamily="18" charset="0"/>
              </a:rPr>
              <a:pPr eaLnBrk="1" hangingPunct="1">
                <a:spcBef>
                  <a:spcPct val="0"/>
                </a:spcBef>
              </a:pPr>
              <a:t>4</a:t>
            </a:fld>
            <a:endParaRPr lang="en-US" altLang="en-US" smtClean="0">
              <a:solidFill>
                <a:prstClr val="black"/>
              </a:solidFill>
              <a:latin typeface="Times New Roman" pitchFamily="18" charset="0"/>
            </a:endParaRPr>
          </a:p>
        </p:txBody>
      </p:sp>
      <p:sp>
        <p:nvSpPr>
          <p:cNvPr id="40963" name="Rectangle 2"/>
          <p:cNvSpPr>
            <a:spLocks noGrp="1" noRot="1" noChangeAspect="1" noChangeArrowheads="1" noTextEdit="1"/>
          </p:cNvSpPr>
          <p:nvPr>
            <p:ph type="sldImg"/>
          </p:nvPr>
        </p:nvSpPr>
        <p:spPr>
          <a:xfrm>
            <a:off x="1169988" y="703263"/>
            <a:ext cx="4521200" cy="3390900"/>
          </a:xfrm>
          <a:ln w="12700" cap="flat">
            <a:solidFill>
              <a:schemeClr val="tx1"/>
            </a:solidFill>
          </a:ln>
        </p:spPr>
      </p:sp>
      <p:sp>
        <p:nvSpPr>
          <p:cNvPr id="40964" name="Rectangle 3"/>
          <p:cNvSpPr>
            <a:spLocks noGrp="1" noChangeArrowheads="1"/>
          </p:cNvSpPr>
          <p:nvPr>
            <p:ph type="body" idx="1"/>
          </p:nvPr>
        </p:nvSpPr>
        <p:spPr>
          <a:xfrm>
            <a:off x="914607" y="4342777"/>
            <a:ext cx="5028787" cy="411355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724" tIns="46863" rIns="93724" bIns="46863"/>
          <a:lstStyle/>
          <a:p>
            <a:pPr eaLnBrk="1" hangingPunct="1"/>
            <a:endParaRPr lang="en-GB" altLang="en-US" smtClean="0">
              <a:latin typeface="Arial" pitchFamily="34" charset="0"/>
            </a:endParaRPr>
          </a:p>
        </p:txBody>
      </p:sp>
    </p:spTree>
    <p:extLst>
      <p:ext uri="{BB962C8B-B14F-4D97-AF65-F5344CB8AC3E}">
        <p14:creationId xmlns:p14="http://schemas.microsoft.com/office/powerpoint/2010/main" val="27122021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7"/>
          <p:cNvSpPr txBox="1">
            <a:spLocks noGrp="1" noChangeArrowheads="1"/>
          </p:cNvSpPr>
          <p:nvPr/>
        </p:nvSpPr>
        <p:spPr bwMode="auto">
          <a:xfrm>
            <a:off x="3886304" y="8687113"/>
            <a:ext cx="2971696" cy="456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3" tIns="45712" rIns="91423" bIns="45712" anchor="b"/>
          <a:lstStyle>
            <a:lvl1pPr eaLnBrk="0" hangingPunct="0">
              <a:spcBef>
                <a:spcPct val="30000"/>
              </a:spcBef>
              <a:defRPr sz="1200">
                <a:solidFill>
                  <a:schemeClr val="tx1"/>
                </a:solidFill>
                <a:latin typeface="Arial" pitchFamily="34" charset="0"/>
              </a:defRPr>
            </a:lvl1pPr>
            <a:lvl2pPr marL="742950" indent="-285750" eaLnBrk="0" hangingPunct="0">
              <a:spcBef>
                <a:spcPct val="30000"/>
              </a:spcBef>
              <a:defRPr sz="1200">
                <a:solidFill>
                  <a:schemeClr val="tx1"/>
                </a:solidFill>
                <a:latin typeface="Arial" pitchFamily="34" charset="0"/>
              </a:defRPr>
            </a:lvl2pPr>
            <a:lvl3pPr marL="1143000" indent="-228600" eaLnBrk="0" hangingPunct="0">
              <a:spcBef>
                <a:spcPct val="30000"/>
              </a:spcBef>
              <a:defRPr sz="1200">
                <a:solidFill>
                  <a:schemeClr val="tx1"/>
                </a:solidFill>
                <a:latin typeface="Arial" pitchFamily="34" charset="0"/>
              </a:defRPr>
            </a:lvl3pPr>
            <a:lvl4pPr marL="1600200" indent="-228600" eaLnBrk="0" hangingPunct="0">
              <a:spcBef>
                <a:spcPct val="30000"/>
              </a:spcBef>
              <a:defRPr sz="1200">
                <a:solidFill>
                  <a:schemeClr val="tx1"/>
                </a:solidFill>
                <a:latin typeface="Arial" pitchFamily="34" charset="0"/>
              </a:defRPr>
            </a:lvl4pPr>
            <a:lvl5pPr marL="2057400" indent="-228600" eaLnBrk="0" hangingPunct="0">
              <a:spcBef>
                <a:spcPct val="30000"/>
              </a:spcBef>
              <a:defRPr sz="1200">
                <a:solidFill>
                  <a:schemeClr val="tx1"/>
                </a:solidFill>
                <a:latin typeface="Arial" pitchFamily="34" charset="0"/>
              </a:defRPr>
            </a:lvl5pPr>
            <a:lvl6pPr marL="2514600" indent="-228600" eaLnBrk="0" fontAlgn="base" hangingPunct="0">
              <a:spcBef>
                <a:spcPct val="30000"/>
              </a:spcBef>
              <a:spcAft>
                <a:spcPct val="0"/>
              </a:spcAft>
              <a:defRPr sz="1200">
                <a:solidFill>
                  <a:schemeClr val="tx1"/>
                </a:solidFill>
                <a:latin typeface="Arial" pitchFamily="34" charset="0"/>
              </a:defRPr>
            </a:lvl6pPr>
            <a:lvl7pPr marL="2971800" indent="-228600" eaLnBrk="0" fontAlgn="base" hangingPunct="0">
              <a:spcBef>
                <a:spcPct val="30000"/>
              </a:spcBef>
              <a:spcAft>
                <a:spcPct val="0"/>
              </a:spcAft>
              <a:defRPr sz="1200">
                <a:solidFill>
                  <a:schemeClr val="tx1"/>
                </a:solidFill>
                <a:latin typeface="Arial" pitchFamily="34" charset="0"/>
              </a:defRPr>
            </a:lvl7pPr>
            <a:lvl8pPr marL="3429000" indent="-228600" eaLnBrk="0" fontAlgn="base" hangingPunct="0">
              <a:spcBef>
                <a:spcPct val="30000"/>
              </a:spcBef>
              <a:spcAft>
                <a:spcPct val="0"/>
              </a:spcAft>
              <a:defRPr sz="1200">
                <a:solidFill>
                  <a:schemeClr val="tx1"/>
                </a:solidFill>
                <a:latin typeface="Arial" pitchFamily="34" charset="0"/>
              </a:defRPr>
            </a:lvl8pPr>
            <a:lvl9pPr marL="3886200" indent="-228600" eaLnBrk="0" fontAlgn="base" hangingPunct="0">
              <a:spcBef>
                <a:spcPct val="30000"/>
              </a:spcBef>
              <a:spcAft>
                <a:spcPct val="0"/>
              </a:spcAft>
              <a:defRPr sz="1200">
                <a:solidFill>
                  <a:schemeClr val="tx1"/>
                </a:solidFill>
                <a:latin typeface="Arial" pitchFamily="34" charset="0"/>
              </a:defRPr>
            </a:lvl9pPr>
          </a:lstStyle>
          <a:p>
            <a:pPr algn="r" eaLnBrk="1" fontAlgn="base" hangingPunct="1">
              <a:spcBef>
                <a:spcPct val="0"/>
              </a:spcBef>
              <a:spcAft>
                <a:spcPct val="0"/>
              </a:spcAft>
            </a:pPr>
            <a:fld id="{1DF38B0E-72FD-45D8-85AA-9FA50341D4A1}" type="slidenum">
              <a:rPr lang="en-US" altLang="en-US">
                <a:solidFill>
                  <a:prstClr val="black"/>
                </a:solidFill>
                <a:latin typeface="Times New Roman" pitchFamily="18" charset="0"/>
              </a:rPr>
              <a:pPr algn="r" eaLnBrk="1" fontAlgn="base" hangingPunct="1">
                <a:spcBef>
                  <a:spcPct val="0"/>
                </a:spcBef>
                <a:spcAft>
                  <a:spcPct val="0"/>
                </a:spcAft>
              </a:pPr>
              <a:t>18</a:t>
            </a:fld>
            <a:endParaRPr lang="en-US" altLang="en-US">
              <a:solidFill>
                <a:prstClr val="black"/>
              </a:solidFill>
              <a:latin typeface="Times New Roman" pitchFamily="18" charset="0"/>
            </a:endParaRPr>
          </a:p>
        </p:txBody>
      </p:sp>
      <p:sp>
        <p:nvSpPr>
          <p:cNvPr id="43011" name="Rectangle 2"/>
          <p:cNvSpPr>
            <a:spLocks noGrp="1" noRot="1" noChangeAspect="1" noChangeArrowheads="1" noTextEdit="1"/>
          </p:cNvSpPr>
          <p:nvPr>
            <p:ph type="sldImg"/>
          </p:nvPr>
        </p:nvSpPr>
        <p:spPr>
          <a:xfrm>
            <a:off x="1169988" y="703263"/>
            <a:ext cx="4521200" cy="3390900"/>
          </a:xfrm>
          <a:solidFill>
            <a:srgbClr val="FFFFFF"/>
          </a:solidFill>
          <a:ln/>
        </p:spPr>
      </p:sp>
      <p:sp>
        <p:nvSpPr>
          <p:cNvPr id="43012" name="Rectangle 3"/>
          <p:cNvSpPr>
            <a:spLocks noGrp="1" noChangeArrowheads="1"/>
          </p:cNvSpPr>
          <p:nvPr>
            <p:ph type="body" idx="1"/>
          </p:nvPr>
        </p:nvSpPr>
        <p:spPr>
          <a:xfrm>
            <a:off x="914607" y="4342777"/>
            <a:ext cx="5028787" cy="4113553"/>
          </a:xfrm>
          <a:solidFill>
            <a:srgbClr val="FFFFFF"/>
          </a:solidFill>
          <a:ln>
            <a:solidFill>
              <a:srgbClr val="000000"/>
            </a:solidFill>
            <a:miter lim="800000"/>
            <a:headEnd/>
            <a:tailEnd/>
          </a:ln>
        </p:spPr>
        <p:txBody>
          <a:bodyPr/>
          <a:lstStyle/>
          <a:p>
            <a:pPr eaLnBrk="1" hangingPunct="1"/>
            <a:endParaRPr lang="fr-CA" altLang="en-US" smtClean="0">
              <a:latin typeface="Arial" pitchFamily="34" charset="0"/>
            </a:endParaRPr>
          </a:p>
        </p:txBody>
      </p:sp>
    </p:spTree>
    <p:extLst>
      <p:ext uri="{BB962C8B-B14F-4D97-AF65-F5344CB8AC3E}">
        <p14:creationId xmlns:p14="http://schemas.microsoft.com/office/powerpoint/2010/main" val="77889086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pitchFamily="34" charset="0"/>
              </a:defRPr>
            </a:lvl1pPr>
            <a:lvl2pPr marL="727868" indent="-279949" eaLnBrk="0" hangingPunct="0">
              <a:spcBef>
                <a:spcPct val="30000"/>
              </a:spcBef>
              <a:defRPr sz="1200">
                <a:solidFill>
                  <a:schemeClr val="tx1"/>
                </a:solidFill>
                <a:latin typeface="Arial" pitchFamily="34" charset="0"/>
              </a:defRPr>
            </a:lvl2pPr>
            <a:lvl3pPr marL="1121353" indent="-223959" eaLnBrk="0" hangingPunct="0">
              <a:spcBef>
                <a:spcPct val="30000"/>
              </a:spcBef>
              <a:defRPr sz="1200">
                <a:solidFill>
                  <a:schemeClr val="tx1"/>
                </a:solidFill>
                <a:latin typeface="Arial" pitchFamily="34" charset="0"/>
              </a:defRPr>
            </a:lvl3pPr>
            <a:lvl4pPr marL="1569272" indent="-223959" eaLnBrk="0" hangingPunct="0">
              <a:spcBef>
                <a:spcPct val="30000"/>
              </a:spcBef>
              <a:defRPr sz="1200">
                <a:solidFill>
                  <a:schemeClr val="tx1"/>
                </a:solidFill>
                <a:latin typeface="Arial" pitchFamily="34" charset="0"/>
              </a:defRPr>
            </a:lvl4pPr>
            <a:lvl5pPr marL="2017191" indent="-223959" eaLnBrk="0" hangingPunct="0">
              <a:spcBef>
                <a:spcPct val="30000"/>
              </a:spcBef>
              <a:defRPr sz="1200">
                <a:solidFill>
                  <a:schemeClr val="tx1"/>
                </a:solidFill>
                <a:latin typeface="Arial" pitchFamily="34" charset="0"/>
              </a:defRPr>
            </a:lvl5pPr>
            <a:lvl6pPr marL="2465109" indent="-223959" eaLnBrk="0" fontAlgn="base" hangingPunct="0">
              <a:spcBef>
                <a:spcPct val="30000"/>
              </a:spcBef>
              <a:spcAft>
                <a:spcPct val="0"/>
              </a:spcAft>
              <a:defRPr sz="1200">
                <a:solidFill>
                  <a:schemeClr val="tx1"/>
                </a:solidFill>
                <a:latin typeface="Arial" pitchFamily="34" charset="0"/>
              </a:defRPr>
            </a:lvl6pPr>
            <a:lvl7pPr marL="2913028" indent="-223959" eaLnBrk="0" fontAlgn="base" hangingPunct="0">
              <a:spcBef>
                <a:spcPct val="30000"/>
              </a:spcBef>
              <a:spcAft>
                <a:spcPct val="0"/>
              </a:spcAft>
              <a:defRPr sz="1200">
                <a:solidFill>
                  <a:schemeClr val="tx1"/>
                </a:solidFill>
                <a:latin typeface="Arial" pitchFamily="34" charset="0"/>
              </a:defRPr>
            </a:lvl7pPr>
            <a:lvl8pPr marL="3360947" indent="-223959" eaLnBrk="0" fontAlgn="base" hangingPunct="0">
              <a:spcBef>
                <a:spcPct val="30000"/>
              </a:spcBef>
              <a:spcAft>
                <a:spcPct val="0"/>
              </a:spcAft>
              <a:defRPr sz="1200">
                <a:solidFill>
                  <a:schemeClr val="tx1"/>
                </a:solidFill>
                <a:latin typeface="Arial" pitchFamily="34" charset="0"/>
              </a:defRPr>
            </a:lvl8pPr>
            <a:lvl9pPr marL="3808866" indent="-223959" eaLnBrk="0" fontAlgn="base" hangingPunct="0">
              <a:spcBef>
                <a:spcPct val="30000"/>
              </a:spcBef>
              <a:spcAft>
                <a:spcPct val="0"/>
              </a:spcAft>
              <a:defRPr sz="1200">
                <a:solidFill>
                  <a:schemeClr val="tx1"/>
                </a:solidFill>
                <a:latin typeface="Arial" pitchFamily="34" charset="0"/>
              </a:defRPr>
            </a:lvl9pPr>
          </a:lstStyle>
          <a:p>
            <a:pPr eaLnBrk="1" hangingPunct="1">
              <a:spcBef>
                <a:spcPct val="0"/>
              </a:spcBef>
            </a:pPr>
            <a:fld id="{8E011A43-CD70-4D96-92D2-ED55B7D844A7}" type="slidenum">
              <a:rPr lang="en-US" altLang="en-US" smtClean="0">
                <a:solidFill>
                  <a:prstClr val="black"/>
                </a:solidFill>
                <a:latin typeface="Times New Roman" pitchFamily="18" charset="0"/>
              </a:rPr>
              <a:pPr eaLnBrk="1" hangingPunct="1">
                <a:spcBef>
                  <a:spcPct val="0"/>
                </a:spcBef>
              </a:pPr>
              <a:t>21</a:t>
            </a:fld>
            <a:endParaRPr lang="en-US" altLang="en-US" smtClean="0">
              <a:solidFill>
                <a:prstClr val="black"/>
              </a:solidFill>
              <a:latin typeface="Times New Roman" pitchFamily="18" charset="0"/>
            </a:endParaRPr>
          </a:p>
        </p:txBody>
      </p:sp>
      <p:sp>
        <p:nvSpPr>
          <p:cNvPr id="44035" name="Rectangle 2"/>
          <p:cNvSpPr>
            <a:spLocks noGrp="1" noRot="1" noChangeAspect="1" noChangeArrowheads="1" noTextEdit="1"/>
          </p:cNvSpPr>
          <p:nvPr>
            <p:ph type="sldImg"/>
          </p:nvPr>
        </p:nvSpPr>
        <p:spPr>
          <a:xfrm>
            <a:off x="1169988" y="703263"/>
            <a:ext cx="4521200" cy="3390900"/>
          </a:xfrm>
          <a:solidFill>
            <a:srgbClr val="FFFFFF"/>
          </a:solidFill>
          <a:ln/>
        </p:spPr>
      </p:sp>
      <p:sp>
        <p:nvSpPr>
          <p:cNvPr id="44036" name="Rectangle 3"/>
          <p:cNvSpPr>
            <a:spLocks noGrp="1" noChangeArrowheads="1"/>
          </p:cNvSpPr>
          <p:nvPr>
            <p:ph type="body" idx="1"/>
          </p:nvPr>
        </p:nvSpPr>
        <p:spPr>
          <a:xfrm>
            <a:off x="914607" y="4342777"/>
            <a:ext cx="5028787" cy="4113553"/>
          </a:xfrm>
          <a:solidFill>
            <a:srgbClr val="FFFFFF"/>
          </a:solidFill>
          <a:ln>
            <a:solidFill>
              <a:srgbClr val="000000"/>
            </a:solidFill>
            <a:miter lim="800000"/>
            <a:headEnd/>
            <a:tailEnd/>
          </a:ln>
        </p:spPr>
        <p:txBody>
          <a:bodyPr/>
          <a:lstStyle/>
          <a:p>
            <a:pPr eaLnBrk="1" hangingPunct="1"/>
            <a:endParaRPr lang="fr-CA" altLang="en-US" smtClean="0">
              <a:latin typeface="Arial" pitchFamily="34" charset="0"/>
            </a:endParaRPr>
          </a:p>
        </p:txBody>
      </p:sp>
    </p:spTree>
    <p:extLst>
      <p:ext uri="{BB962C8B-B14F-4D97-AF65-F5344CB8AC3E}">
        <p14:creationId xmlns:p14="http://schemas.microsoft.com/office/powerpoint/2010/main" val="426908379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7"/>
          <p:cNvSpPr>
            <a:spLocks noGrp="1" noChangeArrowheads="1"/>
          </p:cNvSpPr>
          <p:nvPr>
            <p:ph type="sldNum" sz="quarter" idx="5"/>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pitchFamily="34" charset="0"/>
              </a:defRPr>
            </a:lvl1pPr>
            <a:lvl2pPr marL="727868" indent="-279949" eaLnBrk="0" hangingPunct="0">
              <a:spcBef>
                <a:spcPct val="30000"/>
              </a:spcBef>
              <a:defRPr sz="1200">
                <a:solidFill>
                  <a:schemeClr val="tx1"/>
                </a:solidFill>
                <a:latin typeface="Arial" pitchFamily="34" charset="0"/>
              </a:defRPr>
            </a:lvl2pPr>
            <a:lvl3pPr marL="1121353" indent="-223959" eaLnBrk="0" hangingPunct="0">
              <a:spcBef>
                <a:spcPct val="30000"/>
              </a:spcBef>
              <a:defRPr sz="1200">
                <a:solidFill>
                  <a:schemeClr val="tx1"/>
                </a:solidFill>
                <a:latin typeface="Arial" pitchFamily="34" charset="0"/>
              </a:defRPr>
            </a:lvl3pPr>
            <a:lvl4pPr marL="1569272" indent="-223959" eaLnBrk="0" hangingPunct="0">
              <a:spcBef>
                <a:spcPct val="30000"/>
              </a:spcBef>
              <a:defRPr sz="1200">
                <a:solidFill>
                  <a:schemeClr val="tx1"/>
                </a:solidFill>
                <a:latin typeface="Arial" pitchFamily="34" charset="0"/>
              </a:defRPr>
            </a:lvl4pPr>
            <a:lvl5pPr marL="2017191" indent="-223959" eaLnBrk="0" hangingPunct="0">
              <a:spcBef>
                <a:spcPct val="30000"/>
              </a:spcBef>
              <a:defRPr sz="1200">
                <a:solidFill>
                  <a:schemeClr val="tx1"/>
                </a:solidFill>
                <a:latin typeface="Arial" pitchFamily="34" charset="0"/>
              </a:defRPr>
            </a:lvl5pPr>
            <a:lvl6pPr marL="2465109" indent="-223959" eaLnBrk="0" fontAlgn="base" hangingPunct="0">
              <a:spcBef>
                <a:spcPct val="30000"/>
              </a:spcBef>
              <a:spcAft>
                <a:spcPct val="0"/>
              </a:spcAft>
              <a:defRPr sz="1200">
                <a:solidFill>
                  <a:schemeClr val="tx1"/>
                </a:solidFill>
                <a:latin typeface="Arial" pitchFamily="34" charset="0"/>
              </a:defRPr>
            </a:lvl6pPr>
            <a:lvl7pPr marL="2913028" indent="-223959" eaLnBrk="0" fontAlgn="base" hangingPunct="0">
              <a:spcBef>
                <a:spcPct val="30000"/>
              </a:spcBef>
              <a:spcAft>
                <a:spcPct val="0"/>
              </a:spcAft>
              <a:defRPr sz="1200">
                <a:solidFill>
                  <a:schemeClr val="tx1"/>
                </a:solidFill>
                <a:latin typeface="Arial" pitchFamily="34" charset="0"/>
              </a:defRPr>
            </a:lvl7pPr>
            <a:lvl8pPr marL="3360947" indent="-223959" eaLnBrk="0" fontAlgn="base" hangingPunct="0">
              <a:spcBef>
                <a:spcPct val="30000"/>
              </a:spcBef>
              <a:spcAft>
                <a:spcPct val="0"/>
              </a:spcAft>
              <a:defRPr sz="1200">
                <a:solidFill>
                  <a:schemeClr val="tx1"/>
                </a:solidFill>
                <a:latin typeface="Arial" pitchFamily="34" charset="0"/>
              </a:defRPr>
            </a:lvl8pPr>
            <a:lvl9pPr marL="3808866" indent="-223959" eaLnBrk="0" fontAlgn="base" hangingPunct="0">
              <a:spcBef>
                <a:spcPct val="30000"/>
              </a:spcBef>
              <a:spcAft>
                <a:spcPct val="0"/>
              </a:spcAft>
              <a:defRPr sz="1200">
                <a:solidFill>
                  <a:schemeClr val="tx1"/>
                </a:solidFill>
                <a:latin typeface="Arial" pitchFamily="34" charset="0"/>
              </a:defRPr>
            </a:lvl9pPr>
          </a:lstStyle>
          <a:p>
            <a:pPr eaLnBrk="1" hangingPunct="1">
              <a:spcBef>
                <a:spcPct val="0"/>
              </a:spcBef>
              <a:defRPr/>
            </a:pPr>
            <a:fld id="{424A1463-959B-4F63-A7DE-97AD3BEB2915}" type="slidenum">
              <a:rPr lang="en-US" altLang="en-US" smtClean="0">
                <a:solidFill>
                  <a:prstClr val="black"/>
                </a:solidFill>
                <a:latin typeface="Times New Roman" pitchFamily="18" charset="0"/>
              </a:rPr>
              <a:pPr eaLnBrk="1" hangingPunct="1">
                <a:spcBef>
                  <a:spcPct val="0"/>
                </a:spcBef>
                <a:defRPr/>
              </a:pPr>
              <a:t>36</a:t>
            </a:fld>
            <a:endParaRPr lang="en-US" altLang="en-US" dirty="0" smtClean="0">
              <a:solidFill>
                <a:prstClr val="black"/>
              </a:solidFill>
              <a:latin typeface="Times New Roman" pitchFamily="18" charset="0"/>
            </a:endParaRPr>
          </a:p>
        </p:txBody>
      </p:sp>
      <p:sp>
        <p:nvSpPr>
          <p:cNvPr id="45059" name="Rectangle 2"/>
          <p:cNvSpPr>
            <a:spLocks noGrp="1" noRot="1" noChangeAspect="1" noChangeArrowheads="1" noTextEdit="1"/>
          </p:cNvSpPr>
          <p:nvPr>
            <p:ph type="sldImg"/>
          </p:nvPr>
        </p:nvSpPr>
        <p:spPr>
          <a:xfrm>
            <a:off x="1169988" y="703263"/>
            <a:ext cx="4521200" cy="3390900"/>
          </a:xfrm>
          <a:ln w="12700" cap="flat">
            <a:solidFill>
              <a:schemeClr val="tx1"/>
            </a:solidFill>
          </a:ln>
        </p:spPr>
      </p:sp>
      <p:sp>
        <p:nvSpPr>
          <p:cNvPr id="45060" name="Rectangle 3"/>
          <p:cNvSpPr>
            <a:spLocks noGrp="1" noChangeArrowheads="1"/>
          </p:cNvSpPr>
          <p:nvPr>
            <p:ph type="body" idx="1"/>
          </p:nvPr>
        </p:nvSpPr>
        <p:spPr>
          <a:xfrm>
            <a:off x="914607" y="4342777"/>
            <a:ext cx="5028787" cy="411355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724" tIns="46863" rIns="93724" bIns="46863"/>
          <a:lstStyle/>
          <a:p>
            <a:pPr eaLnBrk="1" hangingPunct="1"/>
            <a:endParaRPr lang="en-GB" altLang="en-US" dirty="0" smtClean="0"/>
          </a:p>
        </p:txBody>
      </p:sp>
    </p:spTree>
    <p:extLst>
      <p:ext uri="{BB962C8B-B14F-4D97-AF65-F5344CB8AC3E}">
        <p14:creationId xmlns:p14="http://schemas.microsoft.com/office/powerpoint/2010/main" val="148410596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B3718ACA-C38F-473B-B427-65EC37AE0B6D}"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60075660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1BF64ACB-A7CB-4683-A9D0-F73E0C9348B7}"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149213628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C600F8EA-099F-4165-BF58-D93B39CD05C7}"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380741825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chart" preserve="1">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Chart Placeholder 2"/>
          <p:cNvSpPr>
            <a:spLocks noGrp="1"/>
          </p:cNvSpPr>
          <p:nvPr>
            <p:ph type="chart" idx="1"/>
          </p:nvPr>
        </p:nvSpPr>
        <p:spPr>
          <a:xfrm>
            <a:off x="457200" y="1600200"/>
            <a:ext cx="8229600" cy="4525963"/>
          </a:xfrm>
        </p:spPr>
        <p:txBody>
          <a:bodyPr/>
          <a:lstStyle/>
          <a:p>
            <a:pPr lvl="0"/>
            <a:endParaRPr lang="en-US" noProof="0" dirty="0" smtClean="0"/>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FDB200A8-F4D8-46AB-928B-4998408F29A2}"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283392265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600200"/>
            <a:ext cx="40386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648200" y="3938588"/>
            <a:ext cx="40386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7"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8" name="Rectangle 6"/>
          <p:cNvSpPr>
            <a:spLocks noGrp="1" noChangeArrowheads="1"/>
          </p:cNvSpPr>
          <p:nvPr>
            <p:ph type="sldNum" sz="quarter" idx="12"/>
          </p:nvPr>
        </p:nvSpPr>
        <p:spPr>
          <a:ln/>
        </p:spPr>
        <p:txBody>
          <a:bodyPr/>
          <a:lstStyle>
            <a:lvl1pPr>
              <a:defRPr/>
            </a:lvl1pPr>
          </a:lstStyle>
          <a:p>
            <a:pPr>
              <a:defRPr/>
            </a:pPr>
            <a:fld id="{CF244080-F819-4407-971D-08E88578D299}"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76131460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825C71DD-D305-48D8-A3E9-A397369080F3}"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139826181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8797B27F-84FC-4E23-BB3E-A4DA07A7496B}"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353108450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C4013EF5-9014-40D0-86E7-C861DF7E5BC4}"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36785157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FFDA4DA7-BE21-4AF4-8F61-5DCDC2CC6F3B}"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103531539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E8EFB037-2B32-4153-917E-2377CC9556D3}"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387522941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64E5E1F5-FFE9-43D1-BA1F-365AB7EBFB9A}"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117135413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D835A17C-FE53-4A13-917E-008E53240676}"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104902129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980D30EF-AB6F-4DA2-937A-E846E4058B72}"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13282474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5"/>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atin typeface="Arial" charset="0"/>
              </a:defRPr>
            </a:lvl1pPr>
          </a:lstStyle>
          <a:p>
            <a:pPr fontAlgn="base">
              <a:spcBef>
                <a:spcPct val="0"/>
              </a:spcBef>
              <a:spcAft>
                <a:spcPct val="0"/>
              </a:spcAft>
              <a:defRPr/>
            </a:pPr>
            <a:endParaRPr lang="en-US" dirty="0">
              <a:solidFill>
                <a:srgbClr val="000000"/>
              </a:solidFill>
            </a:endParaRPr>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atin typeface="Arial" charset="0"/>
              </a:defRPr>
            </a:lvl1pPr>
          </a:lstStyle>
          <a:p>
            <a:pPr fontAlgn="base">
              <a:spcBef>
                <a:spcPct val="0"/>
              </a:spcBef>
              <a:spcAft>
                <a:spcPct val="0"/>
              </a:spcAft>
              <a:defRPr/>
            </a:pPr>
            <a:endParaRPr lang="en-US" dirty="0">
              <a:solidFill>
                <a:srgbClr val="000000"/>
              </a:solidFill>
            </a:endParaRP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atin typeface="Arial" charset="0"/>
              </a:defRPr>
            </a:lvl1pPr>
          </a:lstStyle>
          <a:p>
            <a:pPr fontAlgn="base">
              <a:spcBef>
                <a:spcPct val="0"/>
              </a:spcBef>
              <a:spcAft>
                <a:spcPct val="0"/>
              </a:spcAft>
              <a:defRPr/>
            </a:pPr>
            <a:fld id="{F84AC7A0-B2F2-46B4-9335-2B3B8E7C8D8D}" type="slidenum">
              <a:rPr lang="en-US">
                <a:solidFill>
                  <a:srgbClr val="000000"/>
                </a:solidFill>
              </a:rPr>
              <a:pPr fontAlgn="base">
                <a:spcBef>
                  <a:spcPct val="0"/>
                </a:spcBef>
                <a:spcAft>
                  <a:spcPct val="0"/>
                </a:spcAft>
                <a:defRPr/>
              </a:pPr>
              <a:t>‹#›</a:t>
            </a:fld>
            <a:endParaRPr lang="en-US" dirty="0">
              <a:solidFill>
                <a:srgbClr val="000000"/>
              </a:solidFill>
            </a:endParaRPr>
          </a:p>
        </p:txBody>
      </p:sp>
    </p:spTree>
    <p:extLst>
      <p:ext uri="{BB962C8B-B14F-4D97-AF65-F5344CB8AC3E}">
        <p14:creationId xmlns:p14="http://schemas.microsoft.com/office/powerpoint/2010/main" val="363402926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chart" Target="../charts/chart5.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chart" Target="../charts/chart6.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chart" Target="../charts/chart7.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chart" Target="../charts/chart8.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chart" Target="../charts/chart9.xml"/><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chart" Target="../charts/chart10.xml"/><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chart" Target="../charts/chart11.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chart" Target="../charts/chart12.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chart" Target="../charts/chart13.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chart" Target="../charts/chart14.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chart" Target="../charts/chart15.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chart" Target="../charts/chart16.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chart" Target="../charts/chart17.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122" name="Rectangle 2"/>
          <p:cNvSpPr>
            <a:spLocks noGrp="1" noChangeArrowheads="1"/>
          </p:cNvSpPr>
          <p:nvPr>
            <p:ph type="title" idx="4294967295"/>
          </p:nvPr>
        </p:nvSpPr>
        <p:spPr>
          <a:xfrm>
            <a:off x="-7961" y="2895600"/>
            <a:ext cx="9151961" cy="1143000"/>
          </a:xfrm>
        </p:spPr>
        <p:txBody>
          <a:bodyPr/>
          <a:lstStyle/>
          <a:p>
            <a:r>
              <a:rPr lang="en-US" sz="4000" b="1" dirty="0" smtClean="0"/>
              <a:t>The </a:t>
            </a:r>
            <a:r>
              <a:rPr lang="en-US" sz="4000" b="1" dirty="0"/>
              <a:t/>
            </a:r>
            <a:br>
              <a:rPr lang="en-US" sz="4000" b="1" dirty="0"/>
            </a:br>
            <a:r>
              <a:rPr lang="en-US" sz="4000" b="1" dirty="0"/>
              <a:t>Economic Freedom</a:t>
            </a:r>
            <a:br>
              <a:rPr lang="en-US" sz="4000" b="1" dirty="0"/>
            </a:br>
            <a:r>
              <a:rPr lang="en-US" sz="4000" b="1" dirty="0"/>
              <a:t>of the </a:t>
            </a:r>
            <a:r>
              <a:rPr lang="en-US" sz="4000" b="1" dirty="0" smtClean="0"/>
              <a:t>World Report:</a:t>
            </a:r>
            <a:br>
              <a:rPr lang="en-US" sz="4000" b="1" dirty="0" smtClean="0"/>
            </a:br>
            <a:r>
              <a:rPr lang="en-US" sz="4000" b="1" dirty="0" smtClean="0"/>
              <a:t>2020</a:t>
            </a:r>
            <a:endParaRPr lang="en-US" sz="4000" b="1" dirty="0" smtClean="0">
              <a:effectLst>
                <a:outerShdw blurRad="38100" dist="38100" dir="2700000" algn="tl">
                  <a:srgbClr val="C0C0C0"/>
                </a:outerShdw>
              </a:effectLst>
            </a:endParaRPr>
          </a:p>
        </p:txBody>
      </p:sp>
      <p:pic>
        <p:nvPicPr>
          <p:cNvPr id="3" name="Picture 2"/>
          <p:cNvPicPr>
            <a:picLocks noChangeAspect="1"/>
          </p:cNvPicPr>
          <p:nvPr/>
        </p:nvPicPr>
        <p:blipFill>
          <a:blip r:embed="rId3"/>
          <a:stretch>
            <a:fillRect/>
          </a:stretch>
        </p:blipFill>
        <p:spPr>
          <a:xfrm>
            <a:off x="7696200" y="304800"/>
            <a:ext cx="1157558" cy="1331192"/>
          </a:xfrm>
          <a:prstGeom prst="rect">
            <a:avLst/>
          </a:prstGeom>
          <a:ln>
            <a:noFill/>
          </a:ln>
        </p:spPr>
      </p:pic>
      <p:sp>
        <p:nvSpPr>
          <p:cNvPr id="7" name="AutoShape 2" descr="Đông Dương Cộng sản Đảng – Wikipedia tiếng Việt"/>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200447003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ntr" presetSubtype="0" fill="hold" grpId="0" nodeType="afterEffect">
                                  <p:stCondLst>
                                    <p:cond delay="0"/>
                                  </p:stCondLst>
                                  <p:childTnLst>
                                    <p:set>
                                      <p:cBhvr>
                                        <p:cTn id="6" dur="1" fill="hold">
                                          <p:stCondLst>
                                            <p:cond delay="0"/>
                                          </p:stCondLst>
                                        </p:cTn>
                                        <p:tgtEl>
                                          <p:spTgt spid="5122"/>
                                        </p:tgtEl>
                                        <p:attrNameLst>
                                          <p:attrName>style.visibility</p:attrName>
                                        </p:attrNameLst>
                                      </p:cBhvr>
                                      <p:to>
                                        <p:strVal val="visible"/>
                                      </p:to>
                                    </p:set>
                                    <p:animEffect transition="in" filter="dissolve">
                                      <p:cBhvr>
                                        <p:cTn id="7" dur="500"/>
                                        <p:tgtEl>
                                          <p:spTgt spid="51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2" grpId="0" autoUpdateAnimBg="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p:nvPr>
        </p:nvSpPr>
        <p:spPr>
          <a:xfrm>
            <a:off x="630903" y="76200"/>
            <a:ext cx="8229600" cy="1143000"/>
          </a:xfrm>
        </p:spPr>
        <p:txBody>
          <a:bodyPr/>
          <a:lstStyle/>
          <a:p>
            <a:r>
              <a:rPr lang="en-US" altLang="en-US" dirty="0" smtClean="0"/>
              <a:t>Global poverty</a:t>
            </a:r>
            <a:endParaRPr lang="en-US" altLang="en-US" sz="2800" dirty="0" smtClean="0"/>
          </a:p>
        </p:txBody>
      </p:sp>
      <p:graphicFrame>
        <p:nvGraphicFramePr>
          <p:cNvPr id="2" name="Content Placeholder 3"/>
          <p:cNvGraphicFramePr>
            <a:graphicFrameLocks noGrp="1"/>
          </p:cNvGraphicFramePr>
          <p:nvPr>
            <p:ph idx="1"/>
            <p:extLst>
              <p:ext uri="{D42A27DB-BD31-4B8C-83A1-F6EECF244321}">
                <p14:modId xmlns:p14="http://schemas.microsoft.com/office/powerpoint/2010/main" val="287557138"/>
              </p:ext>
            </p:extLst>
          </p:nvPr>
        </p:nvGraphicFramePr>
        <p:xfrm>
          <a:off x="214671" y="1066800"/>
          <a:ext cx="8636000" cy="5766619"/>
        </p:xfrm>
        <a:graphic>
          <a:graphicData uri="http://schemas.openxmlformats.org/drawingml/2006/chart">
            <c:chart xmlns:c="http://schemas.openxmlformats.org/drawingml/2006/chart" xmlns:r="http://schemas.openxmlformats.org/officeDocument/2006/relationships" r:id="rId2"/>
          </a:graphicData>
        </a:graphic>
      </p:graphicFrame>
      <p:sp>
        <p:nvSpPr>
          <p:cNvPr id="3" name="TextBox 2"/>
          <p:cNvSpPr txBox="1"/>
          <p:nvPr/>
        </p:nvSpPr>
        <p:spPr>
          <a:xfrm>
            <a:off x="152400" y="685800"/>
            <a:ext cx="1371600" cy="369332"/>
          </a:xfrm>
          <a:prstGeom prst="rect">
            <a:avLst/>
          </a:prstGeom>
          <a:noFill/>
        </p:spPr>
        <p:txBody>
          <a:bodyPr wrap="square" rtlCol="0">
            <a:spAutoFit/>
          </a:bodyPr>
          <a:lstStyle/>
          <a:p>
            <a:r>
              <a:rPr lang="en-US" dirty="0" smtClean="0"/>
              <a:t>Billions</a:t>
            </a:r>
            <a:endParaRPr lang="en-US" dirty="0"/>
          </a:p>
        </p:txBody>
      </p:sp>
    </p:spTree>
    <p:extLst>
      <p:ext uri="{BB962C8B-B14F-4D97-AF65-F5344CB8AC3E}">
        <p14:creationId xmlns:p14="http://schemas.microsoft.com/office/powerpoint/2010/main" val="21356692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2">
                                            <p:graphicEl>
                                              <a:chart seriesIdx="0" categoryIdx="-4" bldStep="series"/>
                                            </p:graphicEl>
                                          </p:spTgt>
                                        </p:tgtEl>
                                        <p:attrNameLst>
                                          <p:attrName>style.visibility</p:attrName>
                                        </p:attrNameLst>
                                      </p:cBhvr>
                                      <p:to>
                                        <p:strVal val="visible"/>
                                      </p:to>
                                    </p:set>
                                    <p:anim calcmode="lin" valueType="num">
                                      <p:cBhvr additive="base">
                                        <p:cTn id="7" dur="500" fill="hold"/>
                                        <p:tgtEl>
                                          <p:spTgt spid="2">
                                            <p:graphicEl>
                                              <a:chart seriesIdx="0" categoryIdx="-4" bldStep="series"/>
                                            </p:graphicEl>
                                          </p:spTgt>
                                        </p:tgtEl>
                                        <p:attrNameLst>
                                          <p:attrName>ppt_x</p:attrName>
                                        </p:attrNameLst>
                                      </p:cBhvr>
                                      <p:tavLst>
                                        <p:tav tm="0">
                                          <p:val>
                                            <p:strVal val="0-#ppt_w/2"/>
                                          </p:val>
                                        </p:tav>
                                        <p:tav tm="100000">
                                          <p:val>
                                            <p:strVal val="#ppt_x"/>
                                          </p:val>
                                        </p:tav>
                                      </p:tavLst>
                                    </p:anim>
                                    <p:anim calcmode="lin" valueType="num">
                                      <p:cBhvr additive="base">
                                        <p:cTn id="8" dur="500" fill="hold"/>
                                        <p:tgtEl>
                                          <p:spTgt spid="2">
                                            <p:graphicEl>
                                              <a:chart seriesIdx="0" categoryIdx="-4" bldStep="series"/>
                                            </p:graphic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2">
                                            <p:graphicEl>
                                              <a:chart seriesIdx="1" categoryIdx="-4" bldStep="series"/>
                                            </p:graphicEl>
                                          </p:spTgt>
                                        </p:tgtEl>
                                        <p:attrNameLst>
                                          <p:attrName>style.visibility</p:attrName>
                                        </p:attrNameLst>
                                      </p:cBhvr>
                                      <p:to>
                                        <p:strVal val="visible"/>
                                      </p:to>
                                    </p:set>
                                    <p:anim calcmode="lin" valueType="num">
                                      <p:cBhvr additive="base">
                                        <p:cTn id="13" dur="500" fill="hold"/>
                                        <p:tgtEl>
                                          <p:spTgt spid="2">
                                            <p:graphicEl>
                                              <a:chart seriesIdx="1" categoryIdx="-4" bldStep="series"/>
                                            </p:graphic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2">
                                            <p:graphicEl>
                                              <a:chart seriesIdx="1" categoryIdx="-4" bldStep="series"/>
                                            </p:graphic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 grpId="0" uiExpand="1">
        <p:bldSub>
          <a:bldChart bld="series"/>
        </p:bldSub>
      </p:bldGraphic>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Rectangle 2"/>
          <p:cNvSpPr>
            <a:spLocks noGrp="1" noChangeArrowheads="1"/>
          </p:cNvSpPr>
          <p:nvPr>
            <p:ph type="title" idx="4294967295"/>
          </p:nvPr>
        </p:nvSpPr>
        <p:spPr>
          <a:xfrm>
            <a:off x="0" y="0"/>
            <a:ext cx="8001000" cy="1752600"/>
          </a:xfrm>
        </p:spPr>
        <p:txBody>
          <a:bodyPr/>
          <a:lstStyle/>
          <a:p>
            <a:pPr eaLnBrk="1" hangingPunct="1">
              <a:defRPr/>
            </a:pPr>
            <a:r>
              <a:rPr lang="en-US" sz="2800" b="1" dirty="0">
                <a:effectLst>
                  <a:outerShdw blurRad="38100" dist="38100" dir="2700000" algn="tl">
                    <a:srgbClr val="000000"/>
                  </a:outerShdw>
                </a:effectLst>
              </a:rPr>
              <a:t>Poverty headcount ratio at $3.20 a day </a:t>
            </a:r>
            <a:r>
              <a:rPr lang="en-US" sz="2800" b="1" dirty="0" smtClean="0">
                <a:effectLst>
                  <a:outerShdw blurRad="38100" dist="38100" dir="2700000" algn="tl">
                    <a:srgbClr val="000000"/>
                  </a:outerShdw>
                </a:effectLst>
              </a:rPr>
              <a:t/>
            </a:r>
            <a:br>
              <a:rPr lang="en-US" sz="2800" b="1" dirty="0" smtClean="0">
                <a:effectLst>
                  <a:outerShdw blurRad="38100" dist="38100" dir="2700000" algn="tl">
                    <a:srgbClr val="000000"/>
                  </a:outerShdw>
                </a:effectLst>
              </a:rPr>
            </a:br>
            <a:r>
              <a:rPr lang="en-US" sz="2800" dirty="0" smtClean="0">
                <a:effectLst>
                  <a:outerShdw blurRad="38100" dist="38100" dir="2700000" algn="tl">
                    <a:srgbClr val="000000"/>
                  </a:outerShdw>
                </a:effectLst>
              </a:rPr>
              <a:t>(PPP, 2016) </a:t>
            </a:r>
            <a:r>
              <a:rPr lang="en-US" sz="2800" dirty="0">
                <a:effectLst>
                  <a:outerShdw blurRad="38100" dist="38100" dir="2700000" algn="tl">
                    <a:srgbClr val="000000"/>
                  </a:outerShdw>
                </a:effectLst>
              </a:rPr>
              <a:t>(% of population</a:t>
            </a:r>
            <a:r>
              <a:rPr lang="en-US" sz="2800" dirty="0" smtClean="0">
                <a:effectLst>
                  <a:outerShdw blurRad="38100" dist="38100" dir="2700000" algn="tl">
                    <a:srgbClr val="000000"/>
                  </a:outerShdw>
                </a:effectLst>
              </a:rPr>
              <a:t>)</a:t>
            </a:r>
            <a:endParaRPr lang="en-US" sz="2800" dirty="0">
              <a:effectLst>
                <a:outerShdw blurRad="38100" dist="38100" dir="2700000" algn="tl">
                  <a:srgbClr val="000000"/>
                </a:outerShdw>
              </a:effectLst>
            </a:endParaRPr>
          </a:p>
        </p:txBody>
      </p:sp>
      <p:graphicFrame>
        <p:nvGraphicFramePr>
          <p:cNvPr id="2" name="Object 3"/>
          <p:cNvGraphicFramePr>
            <a:graphicFrameLocks noGrp="1" noChangeAspect="1"/>
          </p:cNvGraphicFramePr>
          <p:nvPr>
            <p:ph type="chart" idx="4294967295"/>
            <p:extLst>
              <p:ext uri="{D42A27DB-BD31-4B8C-83A1-F6EECF244321}">
                <p14:modId xmlns:p14="http://schemas.microsoft.com/office/powerpoint/2010/main" val="17919454"/>
              </p:ext>
            </p:extLst>
          </p:nvPr>
        </p:nvGraphicFramePr>
        <p:xfrm>
          <a:off x="-228600" y="1320800"/>
          <a:ext cx="9067800" cy="4089400"/>
        </p:xfrm>
        <a:graphic>
          <a:graphicData uri="http://schemas.openxmlformats.org/drawingml/2006/chart">
            <c:chart xmlns:c="http://schemas.openxmlformats.org/drawingml/2006/chart" xmlns:r="http://schemas.openxmlformats.org/officeDocument/2006/relationships" r:id="rId2"/>
          </a:graphicData>
        </a:graphic>
      </p:graphicFrame>
      <p:sp>
        <p:nvSpPr>
          <p:cNvPr id="41988" name="Text Box 4"/>
          <p:cNvSpPr txBox="1">
            <a:spLocks noChangeArrowheads="1"/>
          </p:cNvSpPr>
          <p:nvPr/>
        </p:nvSpPr>
        <p:spPr bwMode="auto">
          <a:xfrm>
            <a:off x="1905000" y="5791200"/>
            <a:ext cx="6172200" cy="519113"/>
          </a:xfrm>
          <a:prstGeom prst="rect">
            <a:avLst/>
          </a:prstGeom>
          <a:solidFill>
            <a:srgbClr val="FFFFCC"/>
          </a:solidFill>
          <a:ln w="9525">
            <a:noFill/>
            <a:miter lim="800000"/>
            <a:headEnd/>
            <a:tailEnd/>
          </a:ln>
          <a:effectLst/>
        </p:spPr>
        <p:txBody>
          <a:bodyPr lIns="92075" tIns="46038" rIns="92075" bIns="46038">
            <a:spAutoFit/>
          </a:bodyPr>
          <a:lstStyle>
            <a:lvl1pPr algn="ctr">
              <a:defRPr sz="2400">
                <a:solidFill>
                  <a:schemeClr val="tx1"/>
                </a:solidFill>
                <a:latin typeface="Times New Roman" pitchFamily="18" charset="0"/>
              </a:defRPr>
            </a:lvl1pPr>
            <a:lvl2pPr marL="742950" indent="-285750" algn="ctr">
              <a:defRPr sz="2400">
                <a:solidFill>
                  <a:schemeClr val="tx1"/>
                </a:solidFill>
                <a:latin typeface="Times New Roman" pitchFamily="18" charset="0"/>
              </a:defRPr>
            </a:lvl2pPr>
            <a:lvl3pPr marL="1143000" indent="-228600" algn="ctr">
              <a:defRPr sz="2400">
                <a:solidFill>
                  <a:schemeClr val="tx1"/>
                </a:solidFill>
                <a:latin typeface="Times New Roman" pitchFamily="18" charset="0"/>
              </a:defRPr>
            </a:lvl3pPr>
            <a:lvl4pPr marL="1600200" indent="-228600" algn="ctr">
              <a:defRPr sz="2400">
                <a:solidFill>
                  <a:schemeClr val="tx1"/>
                </a:solidFill>
                <a:latin typeface="Times New Roman" pitchFamily="18" charset="0"/>
              </a:defRPr>
            </a:lvl4pPr>
            <a:lvl5pPr marL="2057400" indent="-228600" algn="ctr">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pPr algn="l" fontAlgn="base">
              <a:spcBef>
                <a:spcPct val="50000"/>
              </a:spcBef>
              <a:spcAft>
                <a:spcPct val="0"/>
              </a:spcAft>
              <a:buClr>
                <a:srgbClr val="000000"/>
              </a:buClr>
              <a:buSzPct val="75000"/>
              <a:buFont typeface="Monotype Sorts" pitchFamily="2" charset="2"/>
              <a:buNone/>
              <a:defRPr/>
            </a:pPr>
            <a:r>
              <a:rPr lang="en-US" sz="2800" b="1" dirty="0" smtClean="0">
                <a:solidFill>
                  <a:srgbClr val="FF0066"/>
                </a:solidFill>
                <a:effectLst>
                  <a:outerShdw blurRad="38100" dist="38100" dir="2700000" algn="tl">
                    <a:srgbClr val="000000"/>
                  </a:outerShdw>
                </a:effectLst>
                <a:latin typeface="Arial" charset="0"/>
              </a:rPr>
              <a:t>Least Free ……………. Most Free </a:t>
            </a:r>
          </a:p>
        </p:txBody>
      </p:sp>
    </p:spTree>
    <p:extLst>
      <p:ext uri="{BB962C8B-B14F-4D97-AF65-F5344CB8AC3E}">
        <p14:creationId xmlns:p14="http://schemas.microsoft.com/office/powerpoint/2010/main" val="235583880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grpId="0" nodeType="afterEffect">
                                  <p:stCondLst>
                                    <p:cond delay="0"/>
                                  </p:stCondLst>
                                  <p:iterate type="lt">
                                    <p:tmPct val="100000"/>
                                  </p:iterate>
                                  <p:childTnLst>
                                    <p:set>
                                      <p:cBhvr>
                                        <p:cTn id="6" dur="1" fill="hold">
                                          <p:stCondLst>
                                            <p:cond delay="0"/>
                                          </p:stCondLst>
                                        </p:cTn>
                                        <p:tgtEl>
                                          <p:spTgt spid="41988"/>
                                        </p:tgtEl>
                                        <p:attrNameLst>
                                          <p:attrName>style.visibility</p:attrName>
                                        </p:attrNameLst>
                                      </p:cBhvr>
                                      <p:to>
                                        <p:strVal val="visible"/>
                                      </p:to>
                                    </p:set>
                                    <p:animEffect transition="in" filter="wipe(left)">
                                      <p:cBhvr>
                                        <p:cTn id="7" dur="75"/>
                                        <p:tgtEl>
                                          <p:spTgt spid="4198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988" grpId="0" animBg="1" autoUpdateAnimBg="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Rectangle 2"/>
          <p:cNvSpPr>
            <a:spLocks noGrp="1" noChangeArrowheads="1"/>
          </p:cNvSpPr>
          <p:nvPr>
            <p:ph type="title" idx="4294967295"/>
          </p:nvPr>
        </p:nvSpPr>
        <p:spPr>
          <a:xfrm>
            <a:off x="-14591" y="0"/>
            <a:ext cx="8001000" cy="1752600"/>
          </a:xfrm>
        </p:spPr>
        <p:txBody>
          <a:bodyPr/>
          <a:lstStyle/>
          <a:p>
            <a:pPr eaLnBrk="1" hangingPunct="1">
              <a:defRPr/>
            </a:pPr>
            <a:r>
              <a:rPr lang="en-US" sz="2800" b="1" dirty="0">
                <a:effectLst>
                  <a:outerShdw blurRad="38100" dist="38100" dir="2700000" algn="tl">
                    <a:srgbClr val="000000"/>
                  </a:outerShdw>
                </a:effectLst>
              </a:rPr>
              <a:t>Income </a:t>
            </a:r>
            <a:r>
              <a:rPr lang="en-US" sz="2800" b="1" dirty="0" smtClean="0">
                <a:effectLst>
                  <a:outerShdw blurRad="38100" dist="38100" dir="2700000" algn="tl">
                    <a:srgbClr val="000000"/>
                  </a:outerShdw>
                </a:effectLst>
              </a:rPr>
              <a:t>of </a:t>
            </a:r>
            <a:r>
              <a:rPr lang="en-US" sz="2800" b="1" dirty="0">
                <a:effectLst>
                  <a:outerShdw blurRad="38100" dist="38100" dir="2700000" algn="tl">
                    <a:srgbClr val="000000"/>
                  </a:outerShdw>
                </a:effectLst>
              </a:rPr>
              <a:t>the Poorest 10% </a:t>
            </a:r>
            <a:r>
              <a:rPr lang="en-US" sz="2800" b="1" dirty="0" smtClean="0">
                <a:effectLst>
                  <a:outerShdw blurRad="38100" dist="38100" dir="2700000" algn="tl">
                    <a:srgbClr val="000000"/>
                  </a:outerShdw>
                </a:effectLst>
              </a:rPr>
              <a:t/>
            </a:r>
            <a:br>
              <a:rPr lang="en-US" sz="2800" b="1" dirty="0" smtClean="0">
                <a:effectLst>
                  <a:outerShdw blurRad="38100" dist="38100" dir="2700000" algn="tl">
                    <a:srgbClr val="000000"/>
                  </a:outerShdw>
                </a:effectLst>
              </a:rPr>
            </a:br>
            <a:r>
              <a:rPr lang="en-US" sz="2800" b="1" dirty="0" smtClean="0">
                <a:effectLst>
                  <a:outerShdw blurRad="38100" dist="38100" dir="2700000" algn="tl">
                    <a:srgbClr val="000000"/>
                  </a:outerShdw>
                </a:effectLst>
              </a:rPr>
              <a:t>and Economic </a:t>
            </a:r>
            <a:r>
              <a:rPr lang="en-US" sz="2800" b="1" dirty="0">
                <a:effectLst>
                  <a:outerShdw blurRad="38100" dist="38100" dir="2700000" algn="tl">
                    <a:srgbClr val="000000"/>
                  </a:outerShdw>
                </a:effectLst>
              </a:rPr>
              <a:t>Freedom</a:t>
            </a:r>
            <a:r>
              <a:rPr lang="en-US" sz="2800" dirty="0">
                <a:effectLst>
                  <a:outerShdw blurRad="38100" dist="38100" dir="2700000" algn="tl">
                    <a:srgbClr val="000000"/>
                  </a:outerShdw>
                </a:effectLst>
              </a:rPr>
              <a:t> </a:t>
            </a:r>
            <a:r>
              <a:rPr lang="en-US" sz="2800" dirty="0" smtClean="0">
                <a:effectLst>
                  <a:outerShdw blurRad="38100" dist="38100" dir="2700000" algn="tl">
                    <a:srgbClr val="000000"/>
                  </a:outerShdw>
                </a:effectLst>
              </a:rPr>
              <a:t/>
            </a:r>
            <a:br>
              <a:rPr lang="en-US" sz="2800" dirty="0" smtClean="0">
                <a:effectLst>
                  <a:outerShdw blurRad="38100" dist="38100" dir="2700000" algn="tl">
                    <a:srgbClr val="000000"/>
                  </a:outerShdw>
                </a:effectLst>
              </a:rPr>
            </a:br>
            <a:r>
              <a:rPr lang="en-US" sz="2800" dirty="0" smtClean="0">
                <a:effectLst>
                  <a:outerShdw blurRad="38100" dist="38100" dir="2700000" algn="tl">
                    <a:srgbClr val="000000"/>
                  </a:outerShdw>
                </a:effectLst>
              </a:rPr>
              <a:t>(PPP, 2016)</a:t>
            </a:r>
            <a:endParaRPr lang="en-US" sz="2800" dirty="0">
              <a:effectLst>
                <a:outerShdw blurRad="38100" dist="38100" dir="2700000" algn="tl">
                  <a:srgbClr val="000000"/>
                </a:outerShdw>
              </a:effectLst>
            </a:endParaRPr>
          </a:p>
        </p:txBody>
      </p:sp>
      <p:graphicFrame>
        <p:nvGraphicFramePr>
          <p:cNvPr id="2" name="Object 3"/>
          <p:cNvGraphicFramePr>
            <a:graphicFrameLocks noGrp="1" noChangeAspect="1"/>
          </p:cNvGraphicFramePr>
          <p:nvPr>
            <p:ph type="chart" idx="4294967295"/>
            <p:extLst>
              <p:ext uri="{D42A27DB-BD31-4B8C-83A1-F6EECF244321}">
                <p14:modId xmlns:p14="http://schemas.microsoft.com/office/powerpoint/2010/main" val="1664869274"/>
              </p:ext>
            </p:extLst>
          </p:nvPr>
        </p:nvGraphicFramePr>
        <p:xfrm>
          <a:off x="-14591" y="1701800"/>
          <a:ext cx="9067800" cy="4089400"/>
        </p:xfrm>
        <a:graphic>
          <a:graphicData uri="http://schemas.openxmlformats.org/drawingml/2006/chart">
            <c:chart xmlns:c="http://schemas.openxmlformats.org/drawingml/2006/chart" xmlns:r="http://schemas.openxmlformats.org/officeDocument/2006/relationships" r:id="rId2"/>
          </a:graphicData>
        </a:graphic>
      </p:graphicFrame>
      <p:sp>
        <p:nvSpPr>
          <p:cNvPr id="41988" name="Text Box 4"/>
          <p:cNvSpPr txBox="1">
            <a:spLocks noChangeArrowheads="1"/>
          </p:cNvSpPr>
          <p:nvPr/>
        </p:nvSpPr>
        <p:spPr bwMode="auto">
          <a:xfrm>
            <a:off x="1905000" y="5791200"/>
            <a:ext cx="6172200" cy="519113"/>
          </a:xfrm>
          <a:prstGeom prst="rect">
            <a:avLst/>
          </a:prstGeom>
          <a:solidFill>
            <a:srgbClr val="FFFFCC"/>
          </a:solidFill>
          <a:ln w="9525">
            <a:noFill/>
            <a:miter lim="800000"/>
            <a:headEnd/>
            <a:tailEnd/>
          </a:ln>
          <a:effectLst/>
        </p:spPr>
        <p:txBody>
          <a:bodyPr lIns="92075" tIns="46038" rIns="92075" bIns="46038">
            <a:spAutoFit/>
          </a:bodyPr>
          <a:lstStyle>
            <a:lvl1pPr algn="ctr">
              <a:defRPr sz="2400">
                <a:solidFill>
                  <a:schemeClr val="tx1"/>
                </a:solidFill>
                <a:latin typeface="Times New Roman" pitchFamily="18" charset="0"/>
              </a:defRPr>
            </a:lvl1pPr>
            <a:lvl2pPr marL="742950" indent="-285750" algn="ctr">
              <a:defRPr sz="2400">
                <a:solidFill>
                  <a:schemeClr val="tx1"/>
                </a:solidFill>
                <a:latin typeface="Times New Roman" pitchFamily="18" charset="0"/>
              </a:defRPr>
            </a:lvl2pPr>
            <a:lvl3pPr marL="1143000" indent="-228600" algn="ctr">
              <a:defRPr sz="2400">
                <a:solidFill>
                  <a:schemeClr val="tx1"/>
                </a:solidFill>
                <a:latin typeface="Times New Roman" pitchFamily="18" charset="0"/>
              </a:defRPr>
            </a:lvl3pPr>
            <a:lvl4pPr marL="1600200" indent="-228600" algn="ctr">
              <a:defRPr sz="2400">
                <a:solidFill>
                  <a:schemeClr val="tx1"/>
                </a:solidFill>
                <a:latin typeface="Times New Roman" pitchFamily="18" charset="0"/>
              </a:defRPr>
            </a:lvl4pPr>
            <a:lvl5pPr marL="2057400" indent="-228600" algn="ctr">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pPr algn="l" fontAlgn="base">
              <a:spcBef>
                <a:spcPct val="50000"/>
              </a:spcBef>
              <a:spcAft>
                <a:spcPct val="0"/>
              </a:spcAft>
              <a:buClr>
                <a:srgbClr val="000000"/>
              </a:buClr>
              <a:buSzPct val="75000"/>
              <a:buFont typeface="Monotype Sorts" pitchFamily="2" charset="2"/>
              <a:buNone/>
              <a:defRPr/>
            </a:pPr>
            <a:r>
              <a:rPr lang="en-US" sz="2800" b="1" dirty="0" smtClean="0">
                <a:solidFill>
                  <a:srgbClr val="FF0066"/>
                </a:solidFill>
                <a:effectLst>
                  <a:outerShdw blurRad="38100" dist="38100" dir="2700000" algn="tl">
                    <a:srgbClr val="000000"/>
                  </a:outerShdw>
                </a:effectLst>
                <a:latin typeface="Arial" charset="0"/>
              </a:rPr>
              <a:t>Least Free ……………. Most Free </a:t>
            </a:r>
          </a:p>
        </p:txBody>
      </p:sp>
    </p:spTree>
    <p:extLst>
      <p:ext uri="{BB962C8B-B14F-4D97-AF65-F5344CB8AC3E}">
        <p14:creationId xmlns:p14="http://schemas.microsoft.com/office/powerpoint/2010/main" val="305050949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grpId="0" nodeType="afterEffect">
                                  <p:stCondLst>
                                    <p:cond delay="0"/>
                                  </p:stCondLst>
                                  <p:iterate type="lt">
                                    <p:tmPct val="100000"/>
                                  </p:iterate>
                                  <p:childTnLst>
                                    <p:set>
                                      <p:cBhvr>
                                        <p:cTn id="6" dur="1" fill="hold">
                                          <p:stCondLst>
                                            <p:cond delay="0"/>
                                          </p:stCondLst>
                                        </p:cTn>
                                        <p:tgtEl>
                                          <p:spTgt spid="41988"/>
                                        </p:tgtEl>
                                        <p:attrNameLst>
                                          <p:attrName>style.visibility</p:attrName>
                                        </p:attrNameLst>
                                      </p:cBhvr>
                                      <p:to>
                                        <p:strVal val="visible"/>
                                      </p:to>
                                    </p:set>
                                    <p:animEffect transition="in" filter="wipe(left)">
                                      <p:cBhvr>
                                        <p:cTn id="7" dur="75"/>
                                        <p:tgtEl>
                                          <p:spTgt spid="4198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988" grpId="0" animBg="1" autoUpdateAnimBg="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p:nvPr>
        </p:nvSpPr>
        <p:spPr>
          <a:xfrm>
            <a:off x="630903" y="76200"/>
            <a:ext cx="8229600" cy="1143000"/>
          </a:xfrm>
        </p:spPr>
        <p:txBody>
          <a:bodyPr/>
          <a:lstStyle/>
          <a:p>
            <a:r>
              <a:rPr lang="en-US" altLang="en-US" dirty="0" smtClean="0"/>
              <a:t>Per capita GDP</a:t>
            </a:r>
            <a:br>
              <a:rPr lang="en-US" altLang="en-US" dirty="0" smtClean="0"/>
            </a:br>
            <a:r>
              <a:rPr lang="en-US" altLang="en-US" sz="2400" dirty="0" smtClean="0"/>
              <a:t>Constant US$</a:t>
            </a:r>
          </a:p>
        </p:txBody>
      </p:sp>
      <p:graphicFrame>
        <p:nvGraphicFramePr>
          <p:cNvPr id="2" name="Content Placeholder 3"/>
          <p:cNvGraphicFramePr>
            <a:graphicFrameLocks noGrp="1"/>
          </p:cNvGraphicFramePr>
          <p:nvPr>
            <p:ph idx="1"/>
            <p:extLst>
              <p:ext uri="{D42A27DB-BD31-4B8C-83A1-F6EECF244321}">
                <p14:modId xmlns:p14="http://schemas.microsoft.com/office/powerpoint/2010/main" val="3136760267"/>
              </p:ext>
            </p:extLst>
          </p:nvPr>
        </p:nvGraphicFramePr>
        <p:xfrm>
          <a:off x="214671" y="1295400"/>
          <a:ext cx="8636000" cy="5538019"/>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51505816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5602" name="Rectangle 2"/>
          <p:cNvSpPr>
            <a:spLocks noGrp="1" noChangeArrowheads="1"/>
          </p:cNvSpPr>
          <p:nvPr>
            <p:ph type="title" idx="4294967295"/>
          </p:nvPr>
        </p:nvSpPr>
        <p:spPr>
          <a:xfrm>
            <a:off x="304800" y="304800"/>
            <a:ext cx="7239000" cy="990600"/>
          </a:xfrm>
        </p:spPr>
        <p:txBody>
          <a:bodyPr/>
          <a:lstStyle/>
          <a:p>
            <a:pPr eaLnBrk="1" hangingPunct="1">
              <a:defRPr/>
            </a:pPr>
            <a:r>
              <a:rPr lang="en-US" sz="3600" dirty="0">
                <a:effectLst>
                  <a:outerShdw blurRad="38100" dist="38100" dir="2700000" algn="tl">
                    <a:srgbClr val="000000"/>
                  </a:outerShdw>
                </a:effectLst>
              </a:rPr>
              <a:t>Per Capita Income and Economic Freedom Quartile</a:t>
            </a:r>
            <a:br>
              <a:rPr lang="en-US" sz="3600" dirty="0">
                <a:effectLst>
                  <a:outerShdw blurRad="38100" dist="38100" dir="2700000" algn="tl">
                    <a:srgbClr val="000000"/>
                  </a:outerShdw>
                </a:effectLst>
              </a:rPr>
            </a:br>
            <a:endParaRPr lang="en-US" sz="1200" dirty="0">
              <a:effectLst>
                <a:outerShdw blurRad="38100" dist="38100" dir="2700000" algn="tl">
                  <a:srgbClr val="000000"/>
                </a:outerShdw>
              </a:effectLst>
            </a:endParaRPr>
          </a:p>
        </p:txBody>
      </p:sp>
      <p:graphicFrame>
        <p:nvGraphicFramePr>
          <p:cNvPr id="2" name="Object 3"/>
          <p:cNvGraphicFramePr>
            <a:graphicFrameLocks noGrp="1" noChangeAspect="1"/>
          </p:cNvGraphicFramePr>
          <p:nvPr>
            <p:ph type="chart" idx="4294967295"/>
            <p:extLst>
              <p:ext uri="{D42A27DB-BD31-4B8C-83A1-F6EECF244321}">
                <p14:modId xmlns:p14="http://schemas.microsoft.com/office/powerpoint/2010/main" val="3969294093"/>
              </p:ext>
            </p:extLst>
          </p:nvPr>
        </p:nvGraphicFramePr>
        <p:xfrm>
          <a:off x="0" y="1408113"/>
          <a:ext cx="9118600" cy="4673600"/>
        </p:xfrm>
        <a:graphic>
          <a:graphicData uri="http://schemas.openxmlformats.org/drawingml/2006/chart">
            <c:chart xmlns:c="http://schemas.openxmlformats.org/drawingml/2006/chart" xmlns:r="http://schemas.openxmlformats.org/officeDocument/2006/relationships" r:id="rId2"/>
          </a:graphicData>
        </a:graphic>
      </p:graphicFrame>
      <p:sp>
        <p:nvSpPr>
          <p:cNvPr id="41988" name="Text Box 4"/>
          <p:cNvSpPr txBox="1">
            <a:spLocks noChangeArrowheads="1"/>
          </p:cNvSpPr>
          <p:nvPr/>
        </p:nvSpPr>
        <p:spPr bwMode="auto">
          <a:xfrm>
            <a:off x="1905000" y="5822156"/>
            <a:ext cx="6172200" cy="519113"/>
          </a:xfrm>
          <a:prstGeom prst="rect">
            <a:avLst/>
          </a:prstGeom>
          <a:solidFill>
            <a:srgbClr val="FFFFCC"/>
          </a:solidFill>
          <a:ln w="9525">
            <a:noFill/>
            <a:miter lim="800000"/>
            <a:headEnd/>
            <a:tailEnd/>
          </a:ln>
          <a:effectLst/>
        </p:spPr>
        <p:txBody>
          <a:bodyPr lIns="92075" tIns="46038" rIns="92075" bIns="46038">
            <a:spAutoFit/>
          </a:bodyPr>
          <a:lstStyle>
            <a:lvl1pPr algn="ctr">
              <a:defRPr sz="2400">
                <a:solidFill>
                  <a:schemeClr val="tx1"/>
                </a:solidFill>
                <a:latin typeface="Times New Roman" pitchFamily="18" charset="0"/>
              </a:defRPr>
            </a:lvl1pPr>
            <a:lvl2pPr marL="742950" indent="-285750" algn="ctr">
              <a:defRPr sz="2400">
                <a:solidFill>
                  <a:schemeClr val="tx1"/>
                </a:solidFill>
                <a:latin typeface="Times New Roman" pitchFamily="18" charset="0"/>
              </a:defRPr>
            </a:lvl2pPr>
            <a:lvl3pPr marL="1143000" indent="-228600" algn="ctr">
              <a:defRPr sz="2400">
                <a:solidFill>
                  <a:schemeClr val="tx1"/>
                </a:solidFill>
                <a:latin typeface="Times New Roman" pitchFamily="18" charset="0"/>
              </a:defRPr>
            </a:lvl3pPr>
            <a:lvl4pPr marL="1600200" indent="-228600" algn="ctr">
              <a:defRPr sz="2400">
                <a:solidFill>
                  <a:schemeClr val="tx1"/>
                </a:solidFill>
                <a:latin typeface="Times New Roman" pitchFamily="18" charset="0"/>
              </a:defRPr>
            </a:lvl4pPr>
            <a:lvl5pPr marL="2057400" indent="-228600" algn="ctr">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pPr algn="l" fontAlgn="base">
              <a:spcBef>
                <a:spcPct val="50000"/>
              </a:spcBef>
              <a:spcAft>
                <a:spcPct val="0"/>
              </a:spcAft>
              <a:buClr>
                <a:srgbClr val="000000"/>
              </a:buClr>
              <a:buSzPct val="75000"/>
              <a:buFont typeface="Monotype Sorts" pitchFamily="2" charset="2"/>
              <a:buNone/>
              <a:defRPr/>
            </a:pPr>
            <a:r>
              <a:rPr lang="en-US" sz="2800" b="1" dirty="0" smtClean="0">
                <a:solidFill>
                  <a:srgbClr val="FF0066"/>
                </a:solidFill>
                <a:effectLst>
                  <a:outerShdw blurRad="38100" dist="38100" dir="2700000" algn="tl">
                    <a:srgbClr val="000000"/>
                  </a:outerShdw>
                </a:effectLst>
                <a:latin typeface="Arial" charset="0"/>
              </a:rPr>
              <a:t>Least Free ……………. Most Free </a:t>
            </a:r>
          </a:p>
        </p:txBody>
      </p:sp>
    </p:spTree>
    <p:extLst>
      <p:ext uri="{BB962C8B-B14F-4D97-AF65-F5344CB8AC3E}">
        <p14:creationId xmlns:p14="http://schemas.microsoft.com/office/powerpoint/2010/main" val="327292660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ssolve">
                                      <p:cBhvr>
                                        <p:cTn id="7" dur="500"/>
                                        <p:tgtEl>
                                          <p:spTgt spid="2"/>
                                        </p:tgtEl>
                                      </p:cBhvr>
                                    </p:animEffect>
                                  </p:childTnLst>
                                </p:cTn>
                              </p:par>
                            </p:childTnLst>
                          </p:cTn>
                        </p:par>
                        <p:par>
                          <p:cTn id="8" fill="hold" nodeType="afterGroup">
                            <p:stCondLst>
                              <p:cond delay="500"/>
                            </p:stCondLst>
                            <p:childTnLst>
                              <p:par>
                                <p:cTn id="9" presetID="22" presetClass="entr" presetSubtype="8" fill="hold" grpId="0" nodeType="afterEffect">
                                  <p:stCondLst>
                                    <p:cond delay="0"/>
                                  </p:stCondLst>
                                  <p:iterate type="lt">
                                    <p:tmPct val="100000"/>
                                  </p:iterate>
                                  <p:childTnLst>
                                    <p:set>
                                      <p:cBhvr>
                                        <p:cTn id="10" dur="1" fill="hold">
                                          <p:stCondLst>
                                            <p:cond delay="0"/>
                                          </p:stCondLst>
                                        </p:cTn>
                                        <p:tgtEl>
                                          <p:spTgt spid="41988"/>
                                        </p:tgtEl>
                                        <p:attrNameLst>
                                          <p:attrName>style.visibility</p:attrName>
                                        </p:attrNameLst>
                                      </p:cBhvr>
                                      <p:to>
                                        <p:strVal val="visible"/>
                                      </p:to>
                                    </p:set>
                                    <p:animEffect transition="in" filter="wipe(left)">
                                      <p:cBhvr>
                                        <p:cTn id="11" dur="75"/>
                                        <p:tgtEl>
                                          <p:spTgt spid="4198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 grpId="0">
        <p:bldAsOne/>
      </p:bldGraphic>
      <p:bldP spid="41988" grpId="0" animBg="1" autoUpdateAnimBg="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94967" y="114300"/>
            <a:ext cx="8229600" cy="1143000"/>
          </a:xfrm>
        </p:spPr>
        <p:txBody>
          <a:bodyPr/>
          <a:lstStyle/>
          <a:p>
            <a:r>
              <a:rPr lang="en-US" dirty="0" smtClean="0"/>
              <a:t>Literacy: Billions</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474765105"/>
              </p:ext>
            </p:extLst>
          </p:nvPr>
        </p:nvGraphicFramePr>
        <p:xfrm>
          <a:off x="152400" y="651164"/>
          <a:ext cx="8514735" cy="6096000"/>
        </p:xfrm>
        <a:graphic>
          <a:graphicData uri="http://schemas.openxmlformats.org/drawingml/2006/chart">
            <c:chart xmlns:c="http://schemas.openxmlformats.org/drawingml/2006/chart" xmlns:r="http://schemas.openxmlformats.org/officeDocument/2006/relationships" r:id="rId2"/>
          </a:graphicData>
        </a:graphic>
      </p:graphicFrame>
      <p:sp>
        <p:nvSpPr>
          <p:cNvPr id="5" name="TextBox 4"/>
          <p:cNvSpPr txBox="1"/>
          <p:nvPr/>
        </p:nvSpPr>
        <p:spPr>
          <a:xfrm>
            <a:off x="152400" y="685800"/>
            <a:ext cx="1371600" cy="369332"/>
          </a:xfrm>
          <a:prstGeom prst="rect">
            <a:avLst/>
          </a:prstGeom>
          <a:noFill/>
        </p:spPr>
        <p:txBody>
          <a:bodyPr wrap="square" rtlCol="0">
            <a:spAutoFit/>
          </a:bodyPr>
          <a:lstStyle/>
          <a:p>
            <a:r>
              <a:rPr lang="en-US" dirty="0" smtClean="0"/>
              <a:t>Billions</a:t>
            </a:r>
            <a:endParaRPr lang="en-US" dirty="0"/>
          </a:p>
        </p:txBody>
      </p:sp>
    </p:spTree>
    <p:extLst>
      <p:ext uri="{BB962C8B-B14F-4D97-AF65-F5344CB8AC3E}">
        <p14:creationId xmlns:p14="http://schemas.microsoft.com/office/powerpoint/2010/main" val="11620673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4">
                                            <p:graphicEl>
                                              <a:chart seriesIdx="0" categoryIdx="-4" bldStep="series"/>
                                            </p:graphicEl>
                                          </p:spTgt>
                                        </p:tgtEl>
                                        <p:attrNameLst>
                                          <p:attrName>style.visibility</p:attrName>
                                        </p:attrNameLst>
                                      </p:cBhvr>
                                      <p:to>
                                        <p:strVal val="visible"/>
                                      </p:to>
                                    </p:set>
                                    <p:anim calcmode="lin" valueType="num">
                                      <p:cBhvr additive="base">
                                        <p:cTn id="7" dur="500" fill="hold"/>
                                        <p:tgtEl>
                                          <p:spTgt spid="4">
                                            <p:graphicEl>
                                              <a:chart seriesIdx="0" categoryIdx="-4" bldStep="series"/>
                                            </p:graphicEl>
                                          </p:spTgt>
                                        </p:tgtEl>
                                        <p:attrNameLst>
                                          <p:attrName>ppt_x</p:attrName>
                                        </p:attrNameLst>
                                      </p:cBhvr>
                                      <p:tavLst>
                                        <p:tav tm="0">
                                          <p:val>
                                            <p:strVal val="0-#ppt_w/2"/>
                                          </p:val>
                                        </p:tav>
                                        <p:tav tm="100000">
                                          <p:val>
                                            <p:strVal val="#ppt_x"/>
                                          </p:val>
                                        </p:tav>
                                      </p:tavLst>
                                    </p:anim>
                                    <p:anim calcmode="lin" valueType="num">
                                      <p:cBhvr additive="base">
                                        <p:cTn id="8" dur="500" fill="hold"/>
                                        <p:tgtEl>
                                          <p:spTgt spid="4">
                                            <p:graphicEl>
                                              <a:chart seriesIdx="0" categoryIdx="-4" bldStep="series"/>
                                            </p:graphic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grpId="0" nodeType="clickEffect">
                                  <p:stCondLst>
                                    <p:cond delay="0"/>
                                  </p:stCondLst>
                                  <p:childTnLst>
                                    <p:set>
                                      <p:cBhvr>
                                        <p:cTn id="12" dur="1" fill="hold">
                                          <p:stCondLst>
                                            <p:cond delay="0"/>
                                          </p:stCondLst>
                                        </p:cTn>
                                        <p:tgtEl>
                                          <p:spTgt spid="4">
                                            <p:graphicEl>
                                              <a:chart seriesIdx="1" categoryIdx="-4" bldStep="series"/>
                                            </p:graphicEl>
                                          </p:spTgt>
                                        </p:tgtEl>
                                        <p:attrNameLst>
                                          <p:attrName>style.visibility</p:attrName>
                                        </p:attrNameLst>
                                      </p:cBhvr>
                                      <p:to>
                                        <p:strVal val="visible"/>
                                      </p:to>
                                    </p:set>
                                    <p:animEffect transition="in" filter="fade">
                                      <p:cBhvr>
                                        <p:cTn id="13" dur="1000"/>
                                        <p:tgtEl>
                                          <p:spTgt spid="4">
                                            <p:graphicEl>
                                              <a:chart seriesIdx="1" categoryIdx="-4" bldStep="series"/>
                                            </p:graphicEl>
                                          </p:spTgt>
                                        </p:tgtEl>
                                      </p:cBhvr>
                                    </p:animEffect>
                                    <p:anim calcmode="lin" valueType="num">
                                      <p:cBhvr>
                                        <p:cTn id="14" dur="1000" fill="hold"/>
                                        <p:tgtEl>
                                          <p:spTgt spid="4">
                                            <p:graphicEl>
                                              <a:chart seriesIdx="1" categoryIdx="-4" bldStep="series"/>
                                            </p:graphicEl>
                                          </p:spTgt>
                                        </p:tgtEl>
                                        <p:attrNameLst>
                                          <p:attrName>ppt_x</p:attrName>
                                        </p:attrNameLst>
                                      </p:cBhvr>
                                      <p:tavLst>
                                        <p:tav tm="0">
                                          <p:val>
                                            <p:strVal val="#ppt_x"/>
                                          </p:val>
                                        </p:tav>
                                        <p:tav tm="100000">
                                          <p:val>
                                            <p:strVal val="#ppt_x"/>
                                          </p:val>
                                        </p:tav>
                                      </p:tavLst>
                                    </p:anim>
                                    <p:anim calcmode="lin" valueType="num">
                                      <p:cBhvr>
                                        <p:cTn id="15" dur="1000" fill="hold"/>
                                        <p:tgtEl>
                                          <p:spTgt spid="4">
                                            <p:graphicEl>
                                              <a:chart seriesIdx="1" categoryIdx="-4" bldStep="series"/>
                                            </p:graphic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uiExpand="1">
        <p:bldSub>
          <a:bldChart bld="series"/>
        </p:bldSub>
      </p:bldGraphic>
    </p:bldLst>
  </p:timing>
</p:sld>
</file>

<file path=ppt/slides/slide1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1986" name="Rectangle 2"/>
          <p:cNvSpPr>
            <a:spLocks noGrp="1" noChangeArrowheads="1"/>
          </p:cNvSpPr>
          <p:nvPr>
            <p:ph type="title" idx="4294967295"/>
          </p:nvPr>
        </p:nvSpPr>
        <p:spPr>
          <a:xfrm>
            <a:off x="152400" y="228600"/>
            <a:ext cx="7543800" cy="990600"/>
          </a:xfrm>
        </p:spPr>
        <p:txBody>
          <a:bodyPr/>
          <a:lstStyle/>
          <a:p>
            <a:pPr eaLnBrk="1" hangingPunct="1">
              <a:defRPr/>
            </a:pPr>
            <a:r>
              <a:rPr lang="en-US" sz="2800" b="1" dirty="0" smtClean="0">
                <a:effectLst>
                  <a:outerShdw blurRad="38100" dist="38100" dir="2700000" algn="tl">
                    <a:srgbClr val="000000"/>
                  </a:outerShdw>
                </a:effectLst>
              </a:rPr>
              <a:t>Literacy (% of population)</a:t>
            </a:r>
            <a:br>
              <a:rPr lang="en-US" sz="2800" b="1" dirty="0" smtClean="0">
                <a:effectLst>
                  <a:outerShdw blurRad="38100" dist="38100" dir="2700000" algn="tl">
                    <a:srgbClr val="000000"/>
                  </a:outerShdw>
                </a:effectLst>
              </a:rPr>
            </a:br>
            <a:r>
              <a:rPr lang="en-US" sz="2800" b="1" dirty="0" smtClean="0">
                <a:effectLst>
                  <a:outerShdw blurRad="38100" dist="38100" dir="2700000" algn="tl">
                    <a:srgbClr val="000000"/>
                  </a:outerShdw>
                </a:effectLst>
              </a:rPr>
              <a:t>Male                    Female</a:t>
            </a:r>
            <a:endParaRPr lang="en-US" sz="2000" dirty="0" smtClean="0">
              <a:effectLst>
                <a:outerShdw blurRad="38100" dist="38100" dir="2700000" algn="tl">
                  <a:srgbClr val="000000"/>
                </a:outerShdw>
              </a:effectLst>
            </a:endParaRPr>
          </a:p>
        </p:txBody>
      </p:sp>
      <p:graphicFrame>
        <p:nvGraphicFramePr>
          <p:cNvPr id="2" name="Object 3"/>
          <p:cNvGraphicFramePr>
            <a:graphicFrameLocks noGrp="1" noChangeAspect="1"/>
          </p:cNvGraphicFramePr>
          <p:nvPr>
            <p:ph type="chart" idx="4294967295"/>
            <p:extLst>
              <p:ext uri="{D42A27DB-BD31-4B8C-83A1-F6EECF244321}">
                <p14:modId xmlns:p14="http://schemas.microsoft.com/office/powerpoint/2010/main" val="3226451860"/>
              </p:ext>
            </p:extLst>
          </p:nvPr>
        </p:nvGraphicFramePr>
        <p:xfrm>
          <a:off x="279400" y="1574800"/>
          <a:ext cx="8509000" cy="3403600"/>
        </p:xfrm>
        <a:graphic>
          <a:graphicData uri="http://schemas.openxmlformats.org/drawingml/2006/chart">
            <c:chart xmlns:c="http://schemas.openxmlformats.org/drawingml/2006/chart" xmlns:r="http://schemas.openxmlformats.org/officeDocument/2006/relationships" r:id="rId2"/>
          </a:graphicData>
        </a:graphic>
      </p:graphicFrame>
      <p:sp>
        <p:nvSpPr>
          <p:cNvPr id="41988" name="Text Box 4"/>
          <p:cNvSpPr txBox="1">
            <a:spLocks noChangeArrowheads="1"/>
          </p:cNvSpPr>
          <p:nvPr/>
        </p:nvSpPr>
        <p:spPr bwMode="auto">
          <a:xfrm>
            <a:off x="1905000" y="5181600"/>
            <a:ext cx="6172200" cy="519113"/>
          </a:xfrm>
          <a:prstGeom prst="rect">
            <a:avLst/>
          </a:prstGeom>
          <a:solidFill>
            <a:srgbClr val="FFFFCC"/>
          </a:solidFill>
          <a:ln w="9525">
            <a:noFill/>
            <a:miter lim="800000"/>
            <a:headEnd/>
            <a:tailEnd/>
          </a:ln>
          <a:effectLst/>
        </p:spPr>
        <p:txBody>
          <a:bodyPr lIns="92075" tIns="46038" rIns="92075" bIns="46038">
            <a:spAutoFit/>
          </a:bodyPr>
          <a:lstStyle>
            <a:lvl1pPr algn="ctr">
              <a:defRPr sz="2400">
                <a:solidFill>
                  <a:schemeClr val="tx1"/>
                </a:solidFill>
                <a:latin typeface="Times New Roman" pitchFamily="18" charset="0"/>
              </a:defRPr>
            </a:lvl1pPr>
            <a:lvl2pPr marL="742950" indent="-285750" algn="ctr">
              <a:defRPr sz="2400">
                <a:solidFill>
                  <a:schemeClr val="tx1"/>
                </a:solidFill>
                <a:latin typeface="Times New Roman" pitchFamily="18" charset="0"/>
              </a:defRPr>
            </a:lvl2pPr>
            <a:lvl3pPr marL="1143000" indent="-228600" algn="ctr">
              <a:defRPr sz="2400">
                <a:solidFill>
                  <a:schemeClr val="tx1"/>
                </a:solidFill>
                <a:latin typeface="Times New Roman" pitchFamily="18" charset="0"/>
              </a:defRPr>
            </a:lvl3pPr>
            <a:lvl4pPr marL="1600200" indent="-228600" algn="ctr">
              <a:defRPr sz="2400">
                <a:solidFill>
                  <a:schemeClr val="tx1"/>
                </a:solidFill>
                <a:latin typeface="Times New Roman" pitchFamily="18" charset="0"/>
              </a:defRPr>
            </a:lvl4pPr>
            <a:lvl5pPr marL="2057400" indent="-228600" algn="ctr">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pPr algn="l" fontAlgn="base">
              <a:spcBef>
                <a:spcPct val="50000"/>
              </a:spcBef>
              <a:spcAft>
                <a:spcPct val="0"/>
              </a:spcAft>
              <a:buClr>
                <a:srgbClr val="000000"/>
              </a:buClr>
              <a:buSzPct val="75000"/>
              <a:buFont typeface="Monotype Sorts" pitchFamily="2" charset="2"/>
              <a:buNone/>
              <a:defRPr/>
            </a:pPr>
            <a:r>
              <a:rPr lang="en-US" sz="2800" b="1" dirty="0" smtClean="0">
                <a:solidFill>
                  <a:srgbClr val="FF0066"/>
                </a:solidFill>
                <a:effectLst>
                  <a:outerShdw blurRad="38100" dist="38100" dir="2700000" algn="tl">
                    <a:srgbClr val="000000"/>
                  </a:outerShdw>
                </a:effectLst>
                <a:latin typeface="Arial" charset="0"/>
              </a:rPr>
              <a:t>Least Free ……………. Most Free </a:t>
            </a:r>
          </a:p>
        </p:txBody>
      </p:sp>
      <p:sp>
        <p:nvSpPr>
          <p:cNvPr id="41989" name="Text Box 5"/>
          <p:cNvSpPr txBox="1">
            <a:spLocks noChangeArrowheads="1"/>
          </p:cNvSpPr>
          <p:nvPr/>
        </p:nvSpPr>
        <p:spPr bwMode="auto">
          <a:xfrm>
            <a:off x="304800" y="5943600"/>
            <a:ext cx="8839200" cy="366713"/>
          </a:xfrm>
          <a:prstGeom prst="rect">
            <a:avLst/>
          </a:prstGeom>
          <a:noFill/>
          <a:ln w="9525">
            <a:noFill/>
            <a:miter lim="800000"/>
            <a:headEnd/>
            <a:tailEnd/>
          </a:ln>
          <a:effectLst/>
        </p:spPr>
        <p:txBody>
          <a:bodyPr lIns="92075" tIns="46038" rIns="92075" bIns="46038">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fontAlgn="base" hangingPunct="1">
              <a:spcBef>
                <a:spcPct val="50000"/>
              </a:spcBef>
              <a:spcAft>
                <a:spcPct val="0"/>
              </a:spcAft>
              <a:buClr>
                <a:srgbClr val="000000"/>
              </a:buClr>
              <a:buSzPct val="75000"/>
              <a:buFont typeface="Monotype Sorts" pitchFamily="2" charset="2"/>
              <a:buNone/>
              <a:defRPr/>
            </a:pPr>
            <a:r>
              <a:rPr lang="en-US" dirty="0" smtClean="0">
                <a:solidFill>
                  <a:srgbClr val="000000"/>
                </a:solidFill>
                <a:effectLst>
                  <a:outerShdw blurRad="38100" dist="38100" dir="2700000" algn="tl">
                    <a:srgbClr val="C0C0C0"/>
                  </a:outerShdw>
                </a:effectLst>
                <a:latin typeface="Times New Roman" pitchFamily="18" charset="0"/>
              </a:rPr>
              <a:t>Sources: The Fraser Institute; World Development Indicators 2013</a:t>
            </a:r>
            <a:endParaRPr lang="en-US" dirty="0" smtClean="0">
              <a:solidFill>
                <a:srgbClr val="000000"/>
              </a:solidFill>
              <a:latin typeface="Times New Roman" pitchFamily="18" charset="0"/>
            </a:endParaRPr>
          </a:p>
        </p:txBody>
      </p:sp>
      <p:sp>
        <p:nvSpPr>
          <p:cNvPr id="41990" name="Rectangle 7"/>
          <p:cNvSpPr>
            <a:spLocks noChangeArrowheads="1"/>
          </p:cNvSpPr>
          <p:nvPr/>
        </p:nvSpPr>
        <p:spPr bwMode="auto">
          <a:xfrm>
            <a:off x="1219200" y="762000"/>
            <a:ext cx="533400" cy="304800"/>
          </a:xfrm>
          <a:prstGeom prst="rect">
            <a:avLst/>
          </a:prstGeom>
          <a:solidFill>
            <a:schemeClr val="accent2">
              <a:lumMod val="75000"/>
            </a:schemeClr>
          </a:solidFill>
          <a:ln w="9525">
            <a:solidFill>
              <a:schemeClr val="tx1"/>
            </a:solidFill>
            <a:miter lim="800000"/>
            <a:headEnd/>
            <a:tailEnd/>
          </a:ln>
          <a:effectLst/>
        </p:spPr>
        <p:txBody>
          <a:bodyPr wrap="none" anchor="ctr">
            <a:spAutoFit/>
          </a:bodyPr>
          <a:lstStyle/>
          <a:p>
            <a:pPr fontAlgn="base">
              <a:spcBef>
                <a:spcPct val="0"/>
              </a:spcBef>
              <a:spcAft>
                <a:spcPct val="0"/>
              </a:spcAft>
              <a:defRPr/>
            </a:pPr>
            <a:endParaRPr lang="en-US">
              <a:solidFill>
                <a:srgbClr val="000000"/>
              </a:solidFill>
            </a:endParaRPr>
          </a:p>
        </p:txBody>
      </p:sp>
      <p:sp>
        <p:nvSpPr>
          <p:cNvPr id="34823" name="Rectangle 8"/>
          <p:cNvSpPr>
            <a:spLocks noChangeArrowheads="1"/>
          </p:cNvSpPr>
          <p:nvPr/>
        </p:nvSpPr>
        <p:spPr bwMode="auto">
          <a:xfrm>
            <a:off x="3962400" y="762000"/>
            <a:ext cx="609600" cy="304800"/>
          </a:xfrm>
          <a:prstGeom prst="rect">
            <a:avLst/>
          </a:prstGeom>
          <a:solidFill>
            <a:schemeClr val="accent1"/>
          </a:solidFill>
          <a:ln w="9525">
            <a:solidFill>
              <a:srgbClr val="FFFF00"/>
            </a:solidFill>
            <a:miter lim="800000"/>
            <a:headEnd/>
            <a:tailEnd/>
          </a:ln>
        </p:spPr>
        <p:txBody>
          <a:bodyPr anchor="ctr">
            <a:spAutoFit/>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fontAlgn="base" hangingPunct="1">
              <a:spcBef>
                <a:spcPct val="0"/>
              </a:spcBef>
              <a:spcAft>
                <a:spcPct val="0"/>
              </a:spcAft>
              <a:buFontTx/>
              <a:buNone/>
            </a:pPr>
            <a:endParaRPr lang="fr-CA" altLang="en-US" sz="1800">
              <a:solidFill>
                <a:srgbClr val="000000"/>
              </a:solidFill>
            </a:endParaRPr>
          </a:p>
        </p:txBody>
      </p:sp>
    </p:spTree>
    <p:extLst>
      <p:ext uri="{BB962C8B-B14F-4D97-AF65-F5344CB8AC3E}">
        <p14:creationId xmlns:p14="http://schemas.microsoft.com/office/powerpoint/2010/main" val="27161788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ssolve">
                                      <p:cBhvr>
                                        <p:cTn id="7" dur="500"/>
                                        <p:tgtEl>
                                          <p:spTgt spid="2"/>
                                        </p:tgtEl>
                                      </p:cBhvr>
                                    </p:animEffect>
                                  </p:childTnLst>
                                </p:cTn>
                              </p:par>
                            </p:childTnLst>
                          </p:cTn>
                        </p:par>
                        <p:par>
                          <p:cTn id="8" fill="hold" nodeType="afterGroup">
                            <p:stCondLst>
                              <p:cond delay="500"/>
                            </p:stCondLst>
                            <p:childTnLst>
                              <p:par>
                                <p:cTn id="9" presetID="22" presetClass="entr" presetSubtype="8" fill="hold" grpId="0" nodeType="afterEffect">
                                  <p:stCondLst>
                                    <p:cond delay="0"/>
                                  </p:stCondLst>
                                  <p:iterate type="lt">
                                    <p:tmPct val="100000"/>
                                  </p:iterate>
                                  <p:childTnLst>
                                    <p:set>
                                      <p:cBhvr>
                                        <p:cTn id="10" dur="1" fill="hold">
                                          <p:stCondLst>
                                            <p:cond delay="0"/>
                                          </p:stCondLst>
                                        </p:cTn>
                                        <p:tgtEl>
                                          <p:spTgt spid="41988"/>
                                        </p:tgtEl>
                                        <p:attrNameLst>
                                          <p:attrName>style.visibility</p:attrName>
                                        </p:attrNameLst>
                                      </p:cBhvr>
                                      <p:to>
                                        <p:strVal val="visible"/>
                                      </p:to>
                                    </p:set>
                                    <p:animEffect transition="in" filter="wipe(left)">
                                      <p:cBhvr>
                                        <p:cTn id="11" dur="75"/>
                                        <p:tgtEl>
                                          <p:spTgt spid="4198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 grpId="0">
        <p:bldAsOne/>
      </p:bldGraphic>
      <p:bldP spid="41988" grpId="0" animBg="1" autoUpdateAnimBg="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Life Expectancy: Years</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032293198"/>
              </p:ext>
            </p:extLst>
          </p:nvPr>
        </p:nvGraphicFramePr>
        <p:xfrm>
          <a:off x="457200" y="1600200"/>
          <a:ext cx="8229600" cy="4525963"/>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4043137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graphicEl>
                                              <a:chart seriesIdx="0" categoryIdx="-4" bldStep="series"/>
                                            </p:graphic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uiExpand="1">
        <p:bldSub>
          <a:bldChart bld="series"/>
        </p:bldSub>
      </p:bldGraphic>
    </p:bldLst>
  </p:timing>
</p:sld>
</file>

<file path=ppt/slides/slide1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6866" name="Rectangle 2"/>
          <p:cNvSpPr>
            <a:spLocks noGrp="1" noChangeArrowheads="1"/>
          </p:cNvSpPr>
          <p:nvPr>
            <p:ph type="title" idx="4294967295"/>
          </p:nvPr>
        </p:nvSpPr>
        <p:spPr>
          <a:xfrm>
            <a:off x="0" y="457200"/>
            <a:ext cx="8001000" cy="990600"/>
          </a:xfrm>
        </p:spPr>
        <p:txBody>
          <a:bodyPr/>
          <a:lstStyle/>
          <a:p>
            <a:pPr eaLnBrk="1" hangingPunct="1">
              <a:defRPr/>
            </a:pPr>
            <a:r>
              <a:rPr lang="en-US" sz="2800" dirty="0" smtClean="0">
                <a:effectLst>
                  <a:outerShdw blurRad="38100" dist="38100" dir="2700000" algn="tl">
                    <a:srgbClr val="000000"/>
                  </a:outerShdw>
                </a:effectLst>
              </a:rPr>
              <a:t>Life expectancy at </a:t>
            </a:r>
            <a:r>
              <a:rPr lang="en-US" sz="2800" dirty="0" smtClean="0">
                <a:effectLst>
                  <a:outerShdw blurRad="38100" dist="38100" dir="2700000" algn="tl">
                    <a:srgbClr val="000000"/>
                  </a:outerShdw>
                </a:effectLst>
              </a:rPr>
              <a:t>birth: Years</a:t>
            </a:r>
            <a:endParaRPr lang="en-US" sz="1400" dirty="0" smtClean="0">
              <a:effectLst>
                <a:outerShdw blurRad="38100" dist="38100" dir="2700000" algn="tl">
                  <a:srgbClr val="000000"/>
                </a:outerShdw>
              </a:effectLst>
            </a:endParaRPr>
          </a:p>
        </p:txBody>
      </p:sp>
      <p:graphicFrame>
        <p:nvGraphicFramePr>
          <p:cNvPr id="2" name="Object 3"/>
          <p:cNvGraphicFramePr>
            <a:graphicFrameLocks noGrp="1" noChangeAspect="1"/>
          </p:cNvGraphicFramePr>
          <p:nvPr>
            <p:ph type="chart" idx="4294967295"/>
            <p:extLst>
              <p:ext uri="{D42A27DB-BD31-4B8C-83A1-F6EECF244321}">
                <p14:modId xmlns:p14="http://schemas.microsoft.com/office/powerpoint/2010/main" val="2277939856"/>
              </p:ext>
            </p:extLst>
          </p:nvPr>
        </p:nvGraphicFramePr>
        <p:xfrm>
          <a:off x="-50800" y="1549400"/>
          <a:ext cx="9288463" cy="4521200"/>
        </p:xfrm>
        <a:graphic>
          <a:graphicData uri="http://schemas.openxmlformats.org/drawingml/2006/chart">
            <c:chart xmlns:c="http://schemas.openxmlformats.org/drawingml/2006/chart" xmlns:r="http://schemas.openxmlformats.org/officeDocument/2006/relationships" r:id="rId3"/>
          </a:graphicData>
        </a:graphic>
      </p:graphicFrame>
      <p:sp>
        <p:nvSpPr>
          <p:cNvPr id="41988" name="Text Box 4"/>
          <p:cNvSpPr txBox="1">
            <a:spLocks noChangeArrowheads="1"/>
          </p:cNvSpPr>
          <p:nvPr/>
        </p:nvSpPr>
        <p:spPr bwMode="auto">
          <a:xfrm>
            <a:off x="1905000" y="5928587"/>
            <a:ext cx="6172200" cy="519112"/>
          </a:xfrm>
          <a:prstGeom prst="rect">
            <a:avLst/>
          </a:prstGeom>
          <a:solidFill>
            <a:srgbClr val="FFFFCC"/>
          </a:solidFill>
          <a:ln w="9525">
            <a:noFill/>
            <a:miter lim="800000"/>
            <a:headEnd/>
            <a:tailEnd/>
          </a:ln>
          <a:effectLst/>
        </p:spPr>
        <p:txBody>
          <a:bodyPr lIns="92075" tIns="46038" rIns="92075" bIns="46038">
            <a:spAutoFit/>
          </a:bodyPr>
          <a:lstStyle>
            <a:lvl1pPr algn="ctr">
              <a:defRPr sz="2400">
                <a:solidFill>
                  <a:schemeClr val="tx1"/>
                </a:solidFill>
                <a:latin typeface="Times New Roman" pitchFamily="18" charset="0"/>
              </a:defRPr>
            </a:lvl1pPr>
            <a:lvl2pPr marL="742950" indent="-285750" algn="ctr">
              <a:defRPr sz="2400">
                <a:solidFill>
                  <a:schemeClr val="tx1"/>
                </a:solidFill>
                <a:latin typeface="Times New Roman" pitchFamily="18" charset="0"/>
              </a:defRPr>
            </a:lvl2pPr>
            <a:lvl3pPr marL="1143000" indent="-228600" algn="ctr">
              <a:defRPr sz="2400">
                <a:solidFill>
                  <a:schemeClr val="tx1"/>
                </a:solidFill>
                <a:latin typeface="Times New Roman" pitchFamily="18" charset="0"/>
              </a:defRPr>
            </a:lvl3pPr>
            <a:lvl4pPr marL="1600200" indent="-228600" algn="ctr">
              <a:defRPr sz="2400">
                <a:solidFill>
                  <a:schemeClr val="tx1"/>
                </a:solidFill>
                <a:latin typeface="Times New Roman" pitchFamily="18" charset="0"/>
              </a:defRPr>
            </a:lvl4pPr>
            <a:lvl5pPr marL="2057400" indent="-228600" algn="ctr">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pPr algn="l" fontAlgn="base">
              <a:spcBef>
                <a:spcPct val="50000"/>
              </a:spcBef>
              <a:spcAft>
                <a:spcPct val="0"/>
              </a:spcAft>
              <a:buClr>
                <a:srgbClr val="000000"/>
              </a:buClr>
              <a:buSzPct val="75000"/>
              <a:buFont typeface="Monotype Sorts" pitchFamily="2" charset="2"/>
              <a:buNone/>
              <a:defRPr/>
            </a:pPr>
            <a:r>
              <a:rPr lang="en-US" sz="2800" b="1" dirty="0" smtClean="0">
                <a:solidFill>
                  <a:srgbClr val="FF0066"/>
                </a:solidFill>
                <a:effectLst>
                  <a:outerShdw blurRad="38100" dist="38100" dir="2700000" algn="tl">
                    <a:srgbClr val="000000"/>
                  </a:outerShdw>
                </a:effectLst>
                <a:latin typeface="Arial" charset="0"/>
              </a:rPr>
              <a:t>Least Free ……………. Most Free </a:t>
            </a:r>
          </a:p>
        </p:txBody>
      </p:sp>
    </p:spTree>
    <p:extLst>
      <p:ext uri="{BB962C8B-B14F-4D97-AF65-F5344CB8AC3E}">
        <p14:creationId xmlns:p14="http://schemas.microsoft.com/office/powerpoint/2010/main" val="32827038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ntr" presetSubtype="0" fill="hold" grpId="0" nodeType="afterEffect">
                                  <p:stCondLst>
                                    <p:cond delay="0"/>
                                  </p:stCondLst>
                                  <p:childTnLst>
                                    <p:set>
                                      <p:cBhvr>
                                        <p:cTn id="6" dur="1" fill="hold">
                                          <p:stCondLst>
                                            <p:cond delay="0"/>
                                          </p:stCondLst>
                                        </p:cTn>
                                        <p:tgtEl>
                                          <p:spTgt spid="36866"/>
                                        </p:tgtEl>
                                        <p:attrNameLst>
                                          <p:attrName>style.visibility</p:attrName>
                                        </p:attrNameLst>
                                      </p:cBhvr>
                                      <p:to>
                                        <p:strVal val="visible"/>
                                      </p:to>
                                    </p:set>
                                    <p:animEffect transition="in" filter="dissolve">
                                      <p:cBhvr>
                                        <p:cTn id="7" dur="500"/>
                                        <p:tgtEl>
                                          <p:spTgt spid="36866"/>
                                        </p:tgtEl>
                                      </p:cBhvr>
                                    </p:animEffect>
                                  </p:childTnLst>
                                </p:cTn>
                              </p:par>
                            </p:childTnLst>
                          </p:cTn>
                        </p:par>
                        <p:par>
                          <p:cTn id="8" fill="hold" nodeType="afterGroup">
                            <p:stCondLst>
                              <p:cond delay="500"/>
                            </p:stCondLst>
                            <p:childTnLst>
                              <p:par>
                                <p:cTn id="9" presetID="9"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dissolve">
                                      <p:cBhvr>
                                        <p:cTn id="11" dur="500"/>
                                        <p:tgtEl>
                                          <p:spTgt spid="2"/>
                                        </p:tgtEl>
                                      </p:cBhvr>
                                    </p:animEffect>
                                  </p:childTnLst>
                                </p:cTn>
                              </p:par>
                            </p:childTnLst>
                          </p:cTn>
                        </p:par>
                        <p:par>
                          <p:cTn id="12" fill="hold" nodeType="afterGroup">
                            <p:stCondLst>
                              <p:cond delay="1000"/>
                            </p:stCondLst>
                            <p:childTnLst>
                              <p:par>
                                <p:cTn id="13" presetID="22" presetClass="entr" presetSubtype="8" fill="hold" grpId="0" nodeType="afterEffect">
                                  <p:stCondLst>
                                    <p:cond delay="0"/>
                                  </p:stCondLst>
                                  <p:iterate type="lt">
                                    <p:tmPct val="100000"/>
                                  </p:iterate>
                                  <p:childTnLst>
                                    <p:set>
                                      <p:cBhvr>
                                        <p:cTn id="14" dur="1" fill="hold">
                                          <p:stCondLst>
                                            <p:cond delay="0"/>
                                          </p:stCondLst>
                                        </p:cTn>
                                        <p:tgtEl>
                                          <p:spTgt spid="41988"/>
                                        </p:tgtEl>
                                        <p:attrNameLst>
                                          <p:attrName>style.visibility</p:attrName>
                                        </p:attrNameLst>
                                      </p:cBhvr>
                                      <p:to>
                                        <p:strVal val="visible"/>
                                      </p:to>
                                    </p:set>
                                    <p:animEffect transition="in" filter="wipe(left)">
                                      <p:cBhvr>
                                        <p:cTn id="15" dur="75"/>
                                        <p:tgtEl>
                                          <p:spTgt spid="4198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866" grpId="0" autoUpdateAnimBg="0"/>
      <p:bldGraphic spid="2" grpId="0">
        <p:bldAsOne/>
      </p:bldGraphic>
      <p:bldP spid="41988" grpId="0" animBg="1" autoUpdateAnimBg="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Not just due to time</a:t>
            </a:r>
            <a:endParaRPr lang="en-US" dirty="0"/>
          </a:p>
        </p:txBody>
      </p:sp>
      <p:sp>
        <p:nvSpPr>
          <p:cNvPr id="3" name="Content Placeholder 2"/>
          <p:cNvSpPr>
            <a:spLocks noGrp="1"/>
          </p:cNvSpPr>
          <p:nvPr>
            <p:ph idx="1"/>
          </p:nvPr>
        </p:nvSpPr>
        <p:spPr>
          <a:xfrm>
            <a:off x="381000" y="1524000"/>
            <a:ext cx="8229600" cy="4525963"/>
          </a:xfrm>
        </p:spPr>
        <p:txBody>
          <a:bodyPr/>
          <a:lstStyle/>
          <a:p>
            <a:pPr lvl="0"/>
            <a:r>
              <a:rPr lang="en-US" sz="2200" dirty="0"/>
              <a:t>In the economically freest nations, the top quarter, only </a:t>
            </a:r>
            <a:r>
              <a:rPr lang="en-US" sz="2200" dirty="0" smtClean="0"/>
              <a:t>1.70 </a:t>
            </a:r>
            <a:r>
              <a:rPr lang="en-US" sz="2200" dirty="0"/>
              <a:t>percent of the population live in extreme poverty </a:t>
            </a:r>
            <a:r>
              <a:rPr lang="en-US" sz="2200" dirty="0" smtClean="0"/>
              <a:t>($1.90 a day) and </a:t>
            </a:r>
            <a:r>
              <a:rPr lang="en-US" sz="2200" dirty="0" smtClean="0"/>
              <a:t>4.37</a:t>
            </a:r>
            <a:r>
              <a:rPr lang="en-US" sz="2200" dirty="0" smtClean="0"/>
              <a:t> </a:t>
            </a:r>
            <a:r>
              <a:rPr lang="en-US" sz="2200" dirty="0"/>
              <a:t>percent in moderate ($3.20 a day) poverty compared to </a:t>
            </a:r>
            <a:r>
              <a:rPr lang="en-US" sz="2200" dirty="0" smtClean="0"/>
              <a:t>31.52 </a:t>
            </a:r>
            <a:r>
              <a:rPr lang="en-US" sz="2200" dirty="0"/>
              <a:t>percent in extreme poverty and </a:t>
            </a:r>
            <a:r>
              <a:rPr lang="en-US" sz="2200" dirty="0" smtClean="0"/>
              <a:t>52.30</a:t>
            </a:r>
            <a:r>
              <a:rPr lang="en-US" sz="2200" dirty="0" smtClean="0"/>
              <a:t> </a:t>
            </a:r>
            <a:r>
              <a:rPr lang="en-US" sz="2200" dirty="0"/>
              <a:t>percent in moderate poverty in the quarter least free nations.</a:t>
            </a:r>
          </a:p>
          <a:p>
            <a:pPr lvl="0"/>
            <a:r>
              <a:rPr lang="en-US" sz="2200" dirty="0"/>
              <a:t>Life expectancy is </a:t>
            </a:r>
            <a:r>
              <a:rPr lang="en-US" sz="2200" dirty="0" smtClean="0"/>
              <a:t>80.3</a:t>
            </a:r>
            <a:r>
              <a:rPr lang="en-US" sz="2200" dirty="0" smtClean="0"/>
              <a:t> </a:t>
            </a:r>
            <a:r>
              <a:rPr lang="en-US" sz="2200" dirty="0"/>
              <a:t>years in the freest nations compared to </a:t>
            </a:r>
            <a:r>
              <a:rPr lang="en-US" sz="2200" dirty="0" smtClean="0"/>
              <a:t>65.6 </a:t>
            </a:r>
            <a:r>
              <a:rPr lang="en-US" sz="2200" dirty="0"/>
              <a:t>in the least free nations.</a:t>
            </a:r>
          </a:p>
          <a:p>
            <a:pPr lvl="0"/>
            <a:r>
              <a:rPr lang="en-US" sz="2200" dirty="0"/>
              <a:t>Average per capita </a:t>
            </a:r>
            <a:r>
              <a:rPr lang="en-US" sz="2200" dirty="0" smtClean="0"/>
              <a:t>GDP </a:t>
            </a:r>
            <a:r>
              <a:rPr lang="en-US" sz="2200" dirty="0"/>
              <a:t>in the freest nations is </a:t>
            </a:r>
            <a:r>
              <a:rPr lang="en-US" sz="2200" dirty="0" smtClean="0"/>
              <a:t>$44,198 </a:t>
            </a:r>
            <a:r>
              <a:rPr lang="en-US" sz="2200" dirty="0"/>
              <a:t>(purchasing power parity adjusted US$) compared to </a:t>
            </a:r>
            <a:r>
              <a:rPr lang="en-US" sz="2200" dirty="0" smtClean="0"/>
              <a:t>$5,754 in </a:t>
            </a:r>
            <a:r>
              <a:rPr lang="en-US" sz="2200" dirty="0"/>
              <a:t>the least free nations.</a:t>
            </a:r>
          </a:p>
          <a:p>
            <a:pPr lvl="0"/>
            <a:r>
              <a:rPr lang="en-US" sz="2200" dirty="0"/>
              <a:t>Literacy is 95.1 percent among men and 94.1 percent among women in the freest nations but only 64.7 percent and 59.7 respectively in the least free nations, with such outcome gaps between men and </a:t>
            </a:r>
            <a:r>
              <a:rPr lang="en-US" sz="2200" dirty="0" smtClean="0"/>
              <a:t>women</a:t>
            </a:r>
            <a:r>
              <a:rPr lang="en-US" sz="2200" dirty="0"/>
              <a:t> </a:t>
            </a:r>
            <a:r>
              <a:rPr lang="en-US" sz="2200" dirty="0" smtClean="0"/>
              <a:t>typical </a:t>
            </a:r>
            <a:r>
              <a:rPr lang="en-US" sz="2200" dirty="0"/>
              <a:t>comparing free to </a:t>
            </a:r>
            <a:r>
              <a:rPr lang="en-US" sz="2200" dirty="0" err="1"/>
              <a:t>unfree</a:t>
            </a:r>
            <a:r>
              <a:rPr lang="en-US" sz="2200" dirty="0"/>
              <a:t> nations. </a:t>
            </a:r>
          </a:p>
          <a:p>
            <a:endParaRPr lang="en-US" dirty="0"/>
          </a:p>
        </p:txBody>
      </p:sp>
    </p:spTree>
    <p:extLst>
      <p:ext uri="{BB962C8B-B14F-4D97-AF65-F5344CB8AC3E}">
        <p14:creationId xmlns:p14="http://schemas.microsoft.com/office/powerpoint/2010/main" val="336639775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idx="4294967295"/>
          </p:nvPr>
        </p:nvSpPr>
        <p:spPr>
          <a:xfrm>
            <a:off x="381000" y="228600"/>
            <a:ext cx="7086600" cy="1143000"/>
          </a:xfrm>
        </p:spPr>
        <p:txBody>
          <a:bodyPr/>
          <a:lstStyle/>
          <a:p>
            <a:pPr eaLnBrk="1" hangingPunct="1">
              <a:defRPr/>
            </a:pPr>
            <a:r>
              <a:rPr lang="en-US" sz="4000" b="1" dirty="0" smtClean="0">
                <a:effectLst>
                  <a:outerShdw blurRad="38100" dist="38100" dir="2700000" algn="tl">
                    <a:srgbClr val="000000"/>
                  </a:outerShdw>
                </a:effectLst>
              </a:rPr>
              <a:t>Contents</a:t>
            </a:r>
            <a:endParaRPr lang="en-US" sz="4000" b="1" dirty="0">
              <a:effectLst>
                <a:outerShdw blurRad="38100" dist="38100" dir="2700000" algn="tl">
                  <a:srgbClr val="000000"/>
                </a:outerShdw>
              </a:effectLst>
            </a:endParaRPr>
          </a:p>
        </p:txBody>
      </p:sp>
      <p:sp>
        <p:nvSpPr>
          <p:cNvPr id="5123" name="Rectangle 3"/>
          <p:cNvSpPr>
            <a:spLocks noGrp="1" noChangeArrowheads="1"/>
          </p:cNvSpPr>
          <p:nvPr>
            <p:ph type="body" idx="4294967295"/>
          </p:nvPr>
        </p:nvSpPr>
        <p:spPr>
          <a:xfrm>
            <a:off x="838200" y="1905000"/>
            <a:ext cx="7772400" cy="4876800"/>
          </a:xfrm>
        </p:spPr>
        <p:txBody>
          <a:bodyPr/>
          <a:lstStyle/>
          <a:p>
            <a:pPr eaLnBrk="1" hangingPunct="1">
              <a:buFontTx/>
              <a:buChar char="-"/>
            </a:pPr>
            <a:r>
              <a:rPr lang="en-US" altLang="en-US" sz="2800" dirty="0" smtClean="0">
                <a:cs typeface="Times New Roman" pitchFamily="18" charset="0"/>
              </a:rPr>
              <a:t>A brief on the Economic Freedom of the </a:t>
            </a:r>
            <a:r>
              <a:rPr lang="en-US" altLang="en-US" sz="2800" dirty="0" smtClean="0">
                <a:cs typeface="Times New Roman" pitchFamily="18" charset="0"/>
              </a:rPr>
              <a:t>World </a:t>
            </a:r>
            <a:r>
              <a:rPr lang="en-US" altLang="en-US" sz="2800" dirty="0" smtClean="0">
                <a:cs typeface="Times New Roman" pitchFamily="18" charset="0"/>
              </a:rPr>
              <a:t>project</a:t>
            </a:r>
          </a:p>
          <a:p>
            <a:pPr eaLnBrk="1" hangingPunct="1">
              <a:buFontTx/>
              <a:buChar char="-"/>
            </a:pPr>
            <a:endParaRPr lang="en-US" altLang="en-US" sz="2800" dirty="0" smtClean="0">
              <a:cs typeface="Times New Roman" pitchFamily="18" charset="0"/>
            </a:endParaRPr>
          </a:p>
          <a:p>
            <a:pPr eaLnBrk="1" hangingPunct="1">
              <a:buFontTx/>
              <a:buChar char="-"/>
            </a:pPr>
            <a:r>
              <a:rPr lang="en-US" altLang="en-US" sz="2800" dirty="0" smtClean="0">
                <a:cs typeface="Times New Roman" pitchFamily="18" charset="0"/>
              </a:rPr>
              <a:t>Facts on economic freedom and prosperity</a:t>
            </a:r>
          </a:p>
          <a:p>
            <a:pPr eaLnBrk="1" hangingPunct="1">
              <a:buFontTx/>
              <a:buChar char="-"/>
            </a:pPr>
            <a:endParaRPr lang="en-US" altLang="en-US" sz="2800" dirty="0" smtClean="0">
              <a:cs typeface="Times New Roman" pitchFamily="18" charset="0"/>
            </a:endParaRPr>
          </a:p>
          <a:p>
            <a:pPr eaLnBrk="1" hangingPunct="1">
              <a:buFontTx/>
              <a:buChar char="-"/>
            </a:pPr>
            <a:r>
              <a:rPr lang="en-US" altLang="en-US" sz="2800" dirty="0" smtClean="0">
                <a:cs typeface="Times New Roman" pitchFamily="18" charset="0"/>
              </a:rPr>
              <a:t>Economic freedom and overcoming middle income </a:t>
            </a:r>
            <a:r>
              <a:rPr lang="en-US" altLang="en-US" sz="2800" dirty="0" smtClean="0">
                <a:cs typeface="Times New Roman" pitchFamily="18" charset="0"/>
              </a:rPr>
              <a:t>trap</a:t>
            </a:r>
            <a:endParaRPr lang="en-US" altLang="en-US" sz="2800" dirty="0" smtClean="0">
              <a:cs typeface="Times New Roman" pitchFamily="18" charset="0"/>
            </a:endParaRPr>
          </a:p>
          <a:p>
            <a:pPr eaLnBrk="1" hangingPunct="1">
              <a:buFontTx/>
              <a:buChar char="-"/>
            </a:pPr>
            <a:endParaRPr lang="en-US" altLang="en-US" sz="2800" dirty="0" smtClean="0">
              <a:cs typeface="Times New Roman" pitchFamily="18" charset="0"/>
            </a:endParaRPr>
          </a:p>
          <a:p>
            <a:pPr eaLnBrk="1" hangingPunct="1">
              <a:buFontTx/>
              <a:buChar char="-"/>
            </a:pPr>
            <a:endParaRPr lang="en-US" altLang="en-US" sz="2600" b="1" dirty="0" smtClean="0">
              <a:cs typeface="Times New Roman" pitchFamily="18" charset="0"/>
            </a:endParaRPr>
          </a:p>
        </p:txBody>
      </p:sp>
    </p:spTree>
    <p:extLst>
      <p:ext uri="{BB962C8B-B14F-4D97-AF65-F5344CB8AC3E}">
        <p14:creationId xmlns:p14="http://schemas.microsoft.com/office/powerpoint/2010/main" val="401609751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09600" y="1524000"/>
            <a:ext cx="7772400" cy="1470025"/>
          </a:xfrm>
        </p:spPr>
        <p:txBody>
          <a:bodyPr/>
          <a:lstStyle/>
          <a:p>
            <a:r>
              <a:rPr lang="en-US" sz="4000" dirty="0" smtClean="0"/>
              <a:t>One last </a:t>
            </a:r>
            <a:r>
              <a:rPr lang="en-US" sz="4000" dirty="0" smtClean="0"/>
              <a:t>thing:</a:t>
            </a:r>
            <a:br>
              <a:rPr lang="en-US" sz="4000" dirty="0" smtClean="0"/>
            </a:br>
            <a:r>
              <a:rPr lang="en-US" sz="4000" dirty="0"/>
              <a:t/>
            </a:r>
            <a:br>
              <a:rPr lang="en-US" sz="4000" dirty="0"/>
            </a:br>
            <a:r>
              <a:rPr lang="en-US" sz="4000" dirty="0" smtClean="0"/>
              <a:t>Many argue we should not focus on economic success but rather </a:t>
            </a:r>
            <a:br>
              <a:rPr lang="en-US" sz="4000" dirty="0" smtClean="0"/>
            </a:br>
            <a:r>
              <a:rPr lang="en-US" sz="4000" dirty="0" smtClean="0"/>
              <a:t>happiness/life satisfaction</a:t>
            </a:r>
            <a:endParaRPr lang="en-US" sz="4000" dirty="0"/>
          </a:p>
        </p:txBody>
      </p:sp>
      <p:sp>
        <p:nvSpPr>
          <p:cNvPr id="3" name="TextBox 2"/>
          <p:cNvSpPr txBox="1"/>
          <p:nvPr/>
        </p:nvSpPr>
        <p:spPr>
          <a:xfrm>
            <a:off x="1143000" y="4572000"/>
            <a:ext cx="7086600" cy="1938992"/>
          </a:xfrm>
          <a:prstGeom prst="rect">
            <a:avLst/>
          </a:prstGeom>
          <a:noFill/>
        </p:spPr>
        <p:txBody>
          <a:bodyPr wrap="square" rtlCol="0">
            <a:spAutoFit/>
          </a:bodyPr>
          <a:lstStyle/>
          <a:p>
            <a:pPr algn="ctr"/>
            <a:r>
              <a:rPr lang="en-US" sz="4000" dirty="0" smtClean="0"/>
              <a:t>And then they claim people can’t be happy in </a:t>
            </a:r>
          </a:p>
          <a:p>
            <a:pPr algn="ctr"/>
            <a:r>
              <a:rPr lang="en-US" sz="4000" dirty="0" smtClean="0"/>
              <a:t>free market economies.</a:t>
            </a:r>
            <a:endParaRPr lang="en-US" sz="4000" dirty="0"/>
          </a:p>
        </p:txBody>
      </p:sp>
    </p:spTree>
    <p:extLst>
      <p:ext uri="{BB962C8B-B14F-4D97-AF65-F5344CB8AC3E}">
        <p14:creationId xmlns:p14="http://schemas.microsoft.com/office/powerpoint/2010/main" val="36370637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8914" name="Rectangle 2"/>
          <p:cNvSpPr>
            <a:spLocks noGrp="1" noChangeArrowheads="1"/>
          </p:cNvSpPr>
          <p:nvPr>
            <p:ph type="title" idx="4294967295"/>
          </p:nvPr>
        </p:nvSpPr>
        <p:spPr>
          <a:xfrm>
            <a:off x="228600" y="0"/>
            <a:ext cx="7467600" cy="1295400"/>
          </a:xfrm>
        </p:spPr>
        <p:txBody>
          <a:bodyPr/>
          <a:lstStyle/>
          <a:p>
            <a:pPr eaLnBrk="1" hangingPunct="1">
              <a:defRPr/>
            </a:pPr>
            <a:r>
              <a:rPr lang="en-US" sz="3200" smtClean="0">
                <a:effectLst>
                  <a:outerShdw blurRad="38100" dist="38100" dir="2700000" algn="tl">
                    <a:srgbClr val="000000"/>
                  </a:outerShdw>
                </a:effectLst>
              </a:rPr>
              <a:t>Economic Freedom and </a:t>
            </a:r>
            <a:br>
              <a:rPr lang="en-US" sz="3200" smtClean="0">
                <a:effectLst>
                  <a:outerShdw blurRad="38100" dist="38100" dir="2700000" algn="tl">
                    <a:srgbClr val="000000"/>
                  </a:outerShdw>
                </a:effectLst>
              </a:rPr>
            </a:br>
            <a:r>
              <a:rPr lang="en-US" sz="3200" smtClean="0">
                <a:effectLst>
                  <a:outerShdw blurRad="38100" dist="38100" dir="2700000" algn="tl">
                    <a:srgbClr val="000000"/>
                  </a:outerShdw>
                </a:effectLst>
              </a:rPr>
              <a:t>Life Satisfaction</a:t>
            </a:r>
            <a:endParaRPr lang="en-US" sz="2800" smtClean="0">
              <a:effectLst>
                <a:outerShdw blurRad="38100" dist="38100" dir="2700000" algn="tl">
                  <a:srgbClr val="000000"/>
                </a:outerShdw>
              </a:effectLst>
            </a:endParaRPr>
          </a:p>
        </p:txBody>
      </p:sp>
      <p:graphicFrame>
        <p:nvGraphicFramePr>
          <p:cNvPr id="2" name="Object 3"/>
          <p:cNvGraphicFramePr>
            <a:graphicFrameLocks noGrp="1" noChangeAspect="1"/>
          </p:cNvGraphicFramePr>
          <p:nvPr>
            <p:ph type="chart" idx="4294967295"/>
            <p:extLst>
              <p:ext uri="{D42A27DB-BD31-4B8C-83A1-F6EECF244321}">
                <p14:modId xmlns:p14="http://schemas.microsoft.com/office/powerpoint/2010/main" val="514835794"/>
              </p:ext>
            </p:extLst>
          </p:nvPr>
        </p:nvGraphicFramePr>
        <p:xfrm>
          <a:off x="508000" y="1803400"/>
          <a:ext cx="8204200" cy="4121150"/>
        </p:xfrm>
        <a:graphic>
          <a:graphicData uri="http://schemas.openxmlformats.org/drawingml/2006/chart">
            <c:chart xmlns:c="http://schemas.openxmlformats.org/drawingml/2006/chart" xmlns:r="http://schemas.openxmlformats.org/officeDocument/2006/relationships" r:id="rId3"/>
          </a:graphicData>
        </a:graphic>
      </p:graphicFrame>
      <p:sp>
        <p:nvSpPr>
          <p:cNvPr id="41988" name="Text Box 4"/>
          <p:cNvSpPr txBox="1">
            <a:spLocks noChangeArrowheads="1"/>
          </p:cNvSpPr>
          <p:nvPr/>
        </p:nvSpPr>
        <p:spPr bwMode="auto">
          <a:xfrm>
            <a:off x="1905000" y="5410200"/>
            <a:ext cx="6172200" cy="519113"/>
          </a:xfrm>
          <a:prstGeom prst="rect">
            <a:avLst/>
          </a:prstGeom>
          <a:solidFill>
            <a:srgbClr val="FFFFCC"/>
          </a:solidFill>
          <a:ln w="9525">
            <a:noFill/>
            <a:miter lim="800000"/>
            <a:headEnd/>
            <a:tailEnd/>
          </a:ln>
          <a:effectLst/>
        </p:spPr>
        <p:txBody>
          <a:bodyPr lIns="92075" tIns="46038" rIns="92075" bIns="46038">
            <a:spAutoFit/>
          </a:bodyPr>
          <a:lstStyle>
            <a:lvl1pPr algn="ctr">
              <a:defRPr sz="2400">
                <a:solidFill>
                  <a:schemeClr val="tx1"/>
                </a:solidFill>
                <a:latin typeface="Times New Roman" pitchFamily="18" charset="0"/>
              </a:defRPr>
            </a:lvl1pPr>
            <a:lvl2pPr marL="742950" indent="-285750" algn="ctr">
              <a:defRPr sz="2400">
                <a:solidFill>
                  <a:schemeClr val="tx1"/>
                </a:solidFill>
                <a:latin typeface="Times New Roman" pitchFamily="18" charset="0"/>
              </a:defRPr>
            </a:lvl2pPr>
            <a:lvl3pPr marL="1143000" indent="-228600" algn="ctr">
              <a:defRPr sz="2400">
                <a:solidFill>
                  <a:schemeClr val="tx1"/>
                </a:solidFill>
                <a:latin typeface="Times New Roman" pitchFamily="18" charset="0"/>
              </a:defRPr>
            </a:lvl3pPr>
            <a:lvl4pPr marL="1600200" indent="-228600" algn="ctr">
              <a:defRPr sz="2400">
                <a:solidFill>
                  <a:schemeClr val="tx1"/>
                </a:solidFill>
                <a:latin typeface="Times New Roman" pitchFamily="18" charset="0"/>
              </a:defRPr>
            </a:lvl4pPr>
            <a:lvl5pPr marL="2057400" indent="-228600" algn="ctr">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pPr algn="l" fontAlgn="base">
              <a:spcBef>
                <a:spcPct val="50000"/>
              </a:spcBef>
              <a:spcAft>
                <a:spcPct val="0"/>
              </a:spcAft>
              <a:buClr>
                <a:srgbClr val="000000"/>
              </a:buClr>
              <a:buSzPct val="75000"/>
              <a:buFont typeface="Monotype Sorts" pitchFamily="2" charset="2"/>
              <a:buNone/>
              <a:defRPr/>
            </a:pPr>
            <a:r>
              <a:rPr lang="en-US" sz="2800" b="1" dirty="0" smtClean="0">
                <a:solidFill>
                  <a:srgbClr val="FF0066"/>
                </a:solidFill>
                <a:effectLst>
                  <a:outerShdw blurRad="38100" dist="38100" dir="2700000" algn="tl">
                    <a:srgbClr val="000000"/>
                  </a:outerShdw>
                </a:effectLst>
                <a:latin typeface="Arial" charset="0"/>
              </a:rPr>
              <a:t>Least Free ……………. Most Free </a:t>
            </a:r>
          </a:p>
        </p:txBody>
      </p:sp>
    </p:spTree>
    <p:extLst>
      <p:ext uri="{BB962C8B-B14F-4D97-AF65-F5344CB8AC3E}">
        <p14:creationId xmlns:p14="http://schemas.microsoft.com/office/powerpoint/2010/main" val="71180909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ntr" presetSubtype="0" fill="hold" grpId="0" nodeType="afterEffect">
                                  <p:stCondLst>
                                    <p:cond delay="0"/>
                                  </p:stCondLst>
                                  <p:childTnLst>
                                    <p:set>
                                      <p:cBhvr>
                                        <p:cTn id="6" dur="1" fill="hold">
                                          <p:stCondLst>
                                            <p:cond delay="0"/>
                                          </p:stCondLst>
                                        </p:cTn>
                                        <p:tgtEl>
                                          <p:spTgt spid="38914"/>
                                        </p:tgtEl>
                                        <p:attrNameLst>
                                          <p:attrName>style.visibility</p:attrName>
                                        </p:attrNameLst>
                                      </p:cBhvr>
                                      <p:to>
                                        <p:strVal val="visible"/>
                                      </p:to>
                                    </p:set>
                                    <p:animEffect transition="in" filter="dissolve">
                                      <p:cBhvr>
                                        <p:cTn id="7" dur="500"/>
                                        <p:tgtEl>
                                          <p:spTgt spid="38914"/>
                                        </p:tgtEl>
                                      </p:cBhvr>
                                    </p:animEffect>
                                  </p:childTnLst>
                                </p:cTn>
                              </p:par>
                            </p:childTnLst>
                          </p:cTn>
                        </p:par>
                        <p:par>
                          <p:cTn id="8" fill="hold" nodeType="afterGroup">
                            <p:stCondLst>
                              <p:cond delay="500"/>
                            </p:stCondLst>
                            <p:childTnLst>
                              <p:par>
                                <p:cTn id="9" presetID="9"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dissolve">
                                      <p:cBhvr>
                                        <p:cTn id="11" dur="500"/>
                                        <p:tgtEl>
                                          <p:spTgt spid="2"/>
                                        </p:tgtEl>
                                      </p:cBhvr>
                                    </p:animEffect>
                                  </p:childTnLst>
                                </p:cTn>
                              </p:par>
                            </p:childTnLst>
                          </p:cTn>
                        </p:par>
                        <p:par>
                          <p:cTn id="12" fill="hold" nodeType="afterGroup">
                            <p:stCondLst>
                              <p:cond delay="1000"/>
                            </p:stCondLst>
                            <p:childTnLst>
                              <p:par>
                                <p:cTn id="13" presetID="22" presetClass="entr" presetSubtype="8" fill="hold" grpId="0" nodeType="afterEffect">
                                  <p:stCondLst>
                                    <p:cond delay="0"/>
                                  </p:stCondLst>
                                  <p:iterate type="lt">
                                    <p:tmPct val="100000"/>
                                  </p:iterate>
                                  <p:childTnLst>
                                    <p:set>
                                      <p:cBhvr>
                                        <p:cTn id="14" dur="1" fill="hold">
                                          <p:stCondLst>
                                            <p:cond delay="0"/>
                                          </p:stCondLst>
                                        </p:cTn>
                                        <p:tgtEl>
                                          <p:spTgt spid="41988"/>
                                        </p:tgtEl>
                                        <p:attrNameLst>
                                          <p:attrName>style.visibility</p:attrName>
                                        </p:attrNameLst>
                                      </p:cBhvr>
                                      <p:to>
                                        <p:strVal val="visible"/>
                                      </p:to>
                                    </p:set>
                                    <p:animEffect transition="in" filter="wipe(left)">
                                      <p:cBhvr>
                                        <p:cTn id="15" dur="75"/>
                                        <p:tgtEl>
                                          <p:spTgt spid="4198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914" grpId="0" autoUpdateAnimBg="0"/>
      <p:bldGraphic spid="2" grpId="0">
        <p:bldAsOne/>
      </p:bldGraphic>
      <p:bldP spid="41988" grpId="0" animBg="1" autoUpdateAnimBg="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720975"/>
            <a:ext cx="7772400" cy="1470025"/>
          </a:xfrm>
        </p:spPr>
        <p:txBody>
          <a:bodyPr/>
          <a:lstStyle/>
          <a:p>
            <a:r>
              <a:rPr lang="en-US" sz="3600" dirty="0" smtClean="0"/>
              <a:t>People actually like to be free, to make their own economic decisions, to be in charge of their own lives.</a:t>
            </a:r>
            <a:br>
              <a:rPr lang="en-US" sz="3600" dirty="0" smtClean="0"/>
            </a:br>
            <a:r>
              <a:rPr lang="en-US" sz="3600" dirty="0"/>
              <a:t/>
            </a:r>
            <a:br>
              <a:rPr lang="en-US" sz="3600" dirty="0"/>
            </a:br>
            <a:r>
              <a:rPr lang="en-US" sz="3600" dirty="0" smtClean="0"/>
              <a:t>That, not government or crony elites making your decisions, leads to happiness/life satisfaction.</a:t>
            </a:r>
            <a:endParaRPr lang="en-US" sz="3600" dirty="0"/>
          </a:p>
        </p:txBody>
      </p:sp>
    </p:spTree>
    <p:extLst>
      <p:ext uri="{BB962C8B-B14F-4D97-AF65-F5344CB8AC3E}">
        <p14:creationId xmlns:p14="http://schemas.microsoft.com/office/powerpoint/2010/main" val="1566689363"/>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Economic Freedom and</a:t>
            </a:r>
            <a:br>
              <a:rPr lang="en-US" dirty="0" smtClean="0"/>
            </a:br>
            <a:r>
              <a:rPr lang="en-US" dirty="0" smtClean="0"/>
              <a:t>Escape from the</a:t>
            </a:r>
            <a:br>
              <a:rPr lang="en-US" dirty="0" smtClean="0"/>
            </a:br>
            <a:r>
              <a:rPr lang="en-US" dirty="0" smtClean="0"/>
              <a:t>Middle Income Trap</a:t>
            </a:r>
            <a:endParaRPr lang="en-US" dirty="0"/>
          </a:p>
        </p:txBody>
      </p:sp>
    </p:spTree>
    <p:extLst>
      <p:ext uri="{BB962C8B-B14F-4D97-AF65-F5344CB8AC3E}">
        <p14:creationId xmlns:p14="http://schemas.microsoft.com/office/powerpoint/2010/main" val="3134548187"/>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p:cNvSpPr>
            <a:spLocks noGrp="1"/>
          </p:cNvSpPr>
          <p:nvPr>
            <p:ph type="ctrTitle"/>
          </p:nvPr>
        </p:nvSpPr>
        <p:spPr>
          <a:xfrm>
            <a:off x="762000" y="4267200"/>
            <a:ext cx="7772400" cy="1470025"/>
          </a:xfrm>
        </p:spPr>
        <p:txBody>
          <a:bodyPr/>
          <a:lstStyle/>
          <a:p>
            <a:r>
              <a:rPr lang="en-US" altLang="en-US" dirty="0" smtClean="0"/>
              <a:t>The longer-term success of economically free nations</a:t>
            </a:r>
          </a:p>
        </p:txBody>
      </p:sp>
      <p:sp>
        <p:nvSpPr>
          <p:cNvPr id="9219" name="Subtitle 2"/>
          <p:cNvSpPr>
            <a:spLocks noGrp="1"/>
          </p:cNvSpPr>
          <p:nvPr>
            <p:ph type="subTitle" idx="1"/>
          </p:nvPr>
        </p:nvSpPr>
        <p:spPr>
          <a:xfrm>
            <a:off x="914400" y="2819400"/>
            <a:ext cx="7467600" cy="2514600"/>
          </a:xfrm>
          <a:effectLst>
            <a:glow rad="228600">
              <a:schemeClr val="accent2">
                <a:satMod val="175000"/>
                <a:alpha val="40000"/>
              </a:schemeClr>
            </a:glow>
            <a:outerShdw blurRad="152400" dir="7020000" algn="ctr" rotWithShape="0">
              <a:srgbClr val="000000">
                <a:alpha val="0"/>
              </a:srgbClr>
            </a:outerShdw>
            <a:reflection stA="45000" endPos="65000" dir="5400000" sy="-100000" algn="bl" rotWithShape="0"/>
          </a:effectLst>
          <a:scene3d>
            <a:camera prst="orthographicFront"/>
            <a:lightRig rig="threePt" dir="t"/>
          </a:scene3d>
          <a:sp3d>
            <a:bevelT w="0" h="0"/>
          </a:sp3d>
        </p:spPr>
        <p:txBody>
          <a:bodyPr/>
          <a:lstStyle/>
          <a:p>
            <a:r>
              <a:rPr lang="en-US" altLang="en-US" sz="8000" dirty="0" smtClean="0">
                <a:latin typeface="Forte" panose="03060902040502070203" pitchFamily="66" charset="0"/>
              </a:rPr>
              <a:t>Rocket Nations</a:t>
            </a:r>
          </a:p>
        </p:txBody>
      </p:sp>
      <p:sp>
        <p:nvSpPr>
          <p:cNvPr id="2" name="TextBox 1"/>
          <p:cNvSpPr txBox="1"/>
          <p:nvPr/>
        </p:nvSpPr>
        <p:spPr>
          <a:xfrm>
            <a:off x="0" y="1009471"/>
            <a:ext cx="9144000" cy="1200329"/>
          </a:xfrm>
          <a:prstGeom prst="rect">
            <a:avLst/>
          </a:prstGeom>
          <a:noFill/>
        </p:spPr>
        <p:txBody>
          <a:bodyPr wrap="square" rtlCol="0">
            <a:spAutoFit/>
          </a:bodyPr>
          <a:lstStyle/>
          <a:p>
            <a:pPr algn="ctr"/>
            <a:r>
              <a:rPr lang="en-US" sz="3600" dirty="0" smtClean="0"/>
              <a:t>To continue strong growth, </a:t>
            </a:r>
          </a:p>
          <a:p>
            <a:pPr algn="ctr"/>
            <a:r>
              <a:rPr lang="en-US" sz="3600" dirty="0"/>
              <a:t>i</a:t>
            </a:r>
            <a:r>
              <a:rPr lang="en-US" sz="3600" dirty="0" smtClean="0"/>
              <a:t>ncreased economic freedom is needed</a:t>
            </a:r>
            <a:endParaRPr lang="en-US" sz="3600" dirty="0"/>
          </a:p>
        </p:txBody>
      </p:sp>
    </p:spTree>
    <p:extLst>
      <p:ext uri="{BB962C8B-B14F-4D97-AF65-F5344CB8AC3E}">
        <p14:creationId xmlns:p14="http://schemas.microsoft.com/office/powerpoint/2010/main" val="2960845453"/>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 y="304800"/>
            <a:ext cx="8229600" cy="1143000"/>
          </a:xfrm>
        </p:spPr>
        <p:txBody>
          <a:bodyPr/>
          <a:lstStyle/>
          <a:p>
            <a:r>
              <a:rPr lang="en-US" sz="3200" dirty="0" smtClean="0"/>
              <a:t>Only 13 middle-income economies in </a:t>
            </a:r>
            <a:br>
              <a:rPr lang="en-US" sz="3200" dirty="0" smtClean="0"/>
            </a:br>
            <a:r>
              <a:rPr lang="en-US" sz="3200" dirty="0" smtClean="0"/>
              <a:t>the 1960s have become high income</a:t>
            </a:r>
            <a:endParaRPr lang="en-US" sz="3200" dirty="0"/>
          </a:p>
        </p:txBody>
      </p:sp>
      <p:sp>
        <p:nvSpPr>
          <p:cNvPr id="3" name="Content Placeholder 2"/>
          <p:cNvSpPr>
            <a:spLocks noGrp="1"/>
          </p:cNvSpPr>
          <p:nvPr>
            <p:ph idx="1"/>
          </p:nvPr>
        </p:nvSpPr>
        <p:spPr>
          <a:xfrm>
            <a:off x="304800" y="1600200"/>
            <a:ext cx="8458200" cy="4525963"/>
          </a:xfrm>
        </p:spPr>
        <p:txBody>
          <a:bodyPr/>
          <a:lstStyle/>
          <a:p>
            <a:r>
              <a:rPr lang="en-US" sz="2400" u="sng" dirty="0" smtClean="0"/>
              <a:t>Top Asia</a:t>
            </a:r>
            <a:r>
              <a:rPr lang="en-US" sz="2400" dirty="0" smtClean="0"/>
              <a:t>: jurisdictions that became high-income</a:t>
            </a:r>
          </a:p>
          <a:p>
            <a:pPr lvl="1"/>
            <a:r>
              <a:rPr lang="en-US" sz="2200" dirty="0" smtClean="0"/>
              <a:t>Hong Kong, Japan, Singapore, South Korea, and Taiwan.</a:t>
            </a:r>
          </a:p>
          <a:p>
            <a:r>
              <a:rPr lang="en-US" sz="2400" u="sng" dirty="0" smtClean="0"/>
              <a:t>Top Europe/Africa</a:t>
            </a:r>
            <a:r>
              <a:rPr lang="en-US" sz="2400" dirty="0" smtClean="0"/>
              <a:t>: Nations that became high income in other regions</a:t>
            </a:r>
          </a:p>
          <a:p>
            <a:pPr lvl="1"/>
            <a:r>
              <a:rPr lang="en-US" sz="2200" dirty="0"/>
              <a:t>Greece, Ireland, Israel, Mauritius, Portugal, and </a:t>
            </a:r>
            <a:r>
              <a:rPr lang="en-US" sz="2200" dirty="0" smtClean="0"/>
              <a:t>Spain*</a:t>
            </a:r>
            <a:endParaRPr lang="en-US" sz="2200" dirty="0"/>
          </a:p>
          <a:p>
            <a:r>
              <a:rPr lang="en-US" sz="2400" u="sng" dirty="0" smtClean="0"/>
              <a:t>Trapped Asian</a:t>
            </a:r>
            <a:r>
              <a:rPr lang="en-US" sz="2400" dirty="0" smtClean="0"/>
              <a:t>: Nations that did not escape the middle income trap.</a:t>
            </a:r>
          </a:p>
          <a:p>
            <a:pPr lvl="1"/>
            <a:r>
              <a:rPr lang="en-US" sz="2200" dirty="0"/>
              <a:t>Cambodia, Indonesia, Laos, Malaysia, Myanmar, Philippines, and Thailand</a:t>
            </a:r>
            <a:endParaRPr lang="en-US" sz="2200" dirty="0" smtClean="0"/>
          </a:p>
          <a:p>
            <a:r>
              <a:rPr lang="en-US" sz="2400" u="sng" dirty="0" smtClean="0"/>
              <a:t>World</a:t>
            </a:r>
            <a:r>
              <a:rPr lang="en-US" sz="2400" dirty="0" smtClean="0"/>
              <a:t>: The average of the 162 jurisdictions included in the economic freedom index</a:t>
            </a:r>
          </a:p>
        </p:txBody>
      </p:sp>
      <p:sp>
        <p:nvSpPr>
          <p:cNvPr id="4" name="TextBox 3"/>
          <p:cNvSpPr txBox="1"/>
          <p:nvPr/>
        </p:nvSpPr>
        <p:spPr>
          <a:xfrm>
            <a:off x="381000" y="6400800"/>
            <a:ext cx="8686800" cy="307777"/>
          </a:xfrm>
          <a:prstGeom prst="rect">
            <a:avLst/>
          </a:prstGeom>
          <a:noFill/>
        </p:spPr>
        <p:txBody>
          <a:bodyPr wrap="square" rtlCol="0">
            <a:spAutoFit/>
          </a:bodyPr>
          <a:lstStyle/>
          <a:p>
            <a:r>
              <a:rPr lang="en-US" sz="1400" dirty="0" smtClean="0"/>
              <a:t>* Equatorial Guinea also escaped the middle income trap but economic freedom data are not available for it.</a:t>
            </a:r>
            <a:endParaRPr lang="en-US" sz="1400" dirty="0"/>
          </a:p>
        </p:txBody>
      </p:sp>
    </p:spTree>
    <p:extLst>
      <p:ext uri="{BB962C8B-B14F-4D97-AF65-F5344CB8AC3E}">
        <p14:creationId xmlns:p14="http://schemas.microsoft.com/office/powerpoint/2010/main" val="1827687218"/>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First Focusing on Asia</a:t>
            </a:r>
            <a:endParaRPr lang="en-US" dirty="0"/>
          </a:p>
        </p:txBody>
      </p:sp>
    </p:spTree>
    <p:extLst>
      <p:ext uri="{BB962C8B-B14F-4D97-AF65-F5344CB8AC3E}">
        <p14:creationId xmlns:p14="http://schemas.microsoft.com/office/powerpoint/2010/main" val="1966644462"/>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228600"/>
            <a:ext cx="8229600" cy="1143000"/>
          </a:xfrm>
        </p:spPr>
        <p:txBody>
          <a:bodyPr/>
          <a:lstStyle/>
          <a:p>
            <a:r>
              <a:rPr lang="en-US" sz="2800" dirty="0" smtClean="0"/>
              <a:t>Many nations have periods of strong growth </a:t>
            </a:r>
            <a:br>
              <a:rPr lang="en-US" sz="2800" dirty="0" smtClean="0"/>
            </a:br>
            <a:r>
              <a:rPr lang="en-US" sz="2800" dirty="0" smtClean="0"/>
              <a:t>but fail to maintain them and remain </a:t>
            </a:r>
            <a:r>
              <a:rPr lang="en-US" sz="2800" u="sng" dirty="0" smtClean="0"/>
              <a:t>trapped</a:t>
            </a:r>
            <a:r>
              <a:rPr lang="en-US" sz="2800" dirty="0" smtClean="0"/>
              <a:t>:</a:t>
            </a:r>
            <a:br>
              <a:rPr lang="en-US" sz="2800" dirty="0" smtClean="0"/>
            </a:br>
            <a:r>
              <a:rPr lang="en-US" sz="2400" dirty="0" smtClean="0"/>
              <a:t>For example, average </a:t>
            </a:r>
            <a:r>
              <a:rPr lang="en-US" sz="2400" dirty="0"/>
              <a:t>a</a:t>
            </a:r>
            <a:r>
              <a:rPr lang="en-US" sz="2400" dirty="0" smtClean="0"/>
              <a:t>nnual </a:t>
            </a:r>
            <a:r>
              <a:rPr lang="en-US" sz="2400" dirty="0"/>
              <a:t>g</a:t>
            </a:r>
            <a:r>
              <a:rPr lang="en-US" sz="2400" dirty="0" smtClean="0"/>
              <a:t>rowth 1970-80</a:t>
            </a:r>
            <a:endParaRPr lang="en-US" sz="2400"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3523914788"/>
              </p:ext>
            </p:extLst>
          </p:nvPr>
        </p:nvGraphicFramePr>
        <p:xfrm>
          <a:off x="457200" y="1600200"/>
          <a:ext cx="8229600" cy="50292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385772628"/>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 y="228600"/>
            <a:ext cx="8229600" cy="1143000"/>
          </a:xfrm>
        </p:spPr>
        <p:txBody>
          <a:bodyPr/>
          <a:lstStyle/>
          <a:p>
            <a:r>
              <a:rPr lang="en-US" dirty="0" smtClean="0"/>
              <a:t>Economic Freedom Scores</a:t>
            </a:r>
            <a:endParaRPr lang="en-US"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2471198446"/>
              </p:ext>
            </p:extLst>
          </p:nvPr>
        </p:nvGraphicFramePr>
        <p:xfrm>
          <a:off x="457200" y="1600200"/>
          <a:ext cx="8229600" cy="4525963"/>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5848835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6">
                                            <p:graphicEl>
                                              <a:chart seriesIdx="0" categoryIdx="-4" bldStep="series"/>
                                            </p:graphicEl>
                                          </p:spTgt>
                                        </p:tgtEl>
                                        <p:attrNameLst>
                                          <p:attrName>style.visibility</p:attrName>
                                        </p:attrNameLst>
                                      </p:cBhvr>
                                      <p:to>
                                        <p:strVal val="visible"/>
                                      </p:to>
                                    </p:set>
                                    <p:anim calcmode="lin" valueType="num">
                                      <p:cBhvr additive="base">
                                        <p:cTn id="7" dur="500" fill="hold"/>
                                        <p:tgtEl>
                                          <p:spTgt spid="6">
                                            <p:graphicEl>
                                              <a:chart seriesIdx="0" categoryIdx="-4" bldStep="series"/>
                                            </p:graphicEl>
                                          </p:spTgt>
                                        </p:tgtEl>
                                        <p:attrNameLst>
                                          <p:attrName>ppt_x</p:attrName>
                                        </p:attrNameLst>
                                      </p:cBhvr>
                                      <p:tavLst>
                                        <p:tav tm="0">
                                          <p:val>
                                            <p:strVal val="0-#ppt_w/2"/>
                                          </p:val>
                                        </p:tav>
                                        <p:tav tm="100000">
                                          <p:val>
                                            <p:strVal val="#ppt_x"/>
                                          </p:val>
                                        </p:tav>
                                      </p:tavLst>
                                    </p:anim>
                                    <p:anim calcmode="lin" valueType="num">
                                      <p:cBhvr additive="base">
                                        <p:cTn id="8" dur="500" fill="hold"/>
                                        <p:tgtEl>
                                          <p:spTgt spid="6">
                                            <p:graphicEl>
                                              <a:chart seriesIdx="0" categoryIdx="-4" bldStep="series"/>
                                            </p:graphic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6">
                                            <p:graphicEl>
                                              <a:chart seriesIdx="1" categoryIdx="-4" bldStep="series"/>
                                            </p:graphicEl>
                                          </p:spTgt>
                                        </p:tgtEl>
                                        <p:attrNameLst>
                                          <p:attrName>style.visibility</p:attrName>
                                        </p:attrNameLst>
                                      </p:cBhvr>
                                      <p:to>
                                        <p:strVal val="visible"/>
                                      </p:to>
                                    </p:set>
                                    <p:anim calcmode="lin" valueType="num">
                                      <p:cBhvr additive="base">
                                        <p:cTn id="13" dur="500" fill="hold"/>
                                        <p:tgtEl>
                                          <p:spTgt spid="6">
                                            <p:graphicEl>
                                              <a:chart seriesIdx="1" categoryIdx="-4" bldStep="series"/>
                                            </p:graphic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6">
                                            <p:graphicEl>
                                              <a:chart seriesIdx="1" categoryIdx="-4" bldStep="series"/>
                                            </p:graphic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6">
                                            <p:graphicEl>
                                              <a:chart seriesIdx="2" categoryIdx="-4" bldStep="series"/>
                                            </p:graphicEl>
                                          </p:spTgt>
                                        </p:tgtEl>
                                        <p:attrNameLst>
                                          <p:attrName>style.visibility</p:attrName>
                                        </p:attrNameLst>
                                      </p:cBhvr>
                                      <p:to>
                                        <p:strVal val="visible"/>
                                      </p:to>
                                    </p:set>
                                    <p:anim calcmode="lin" valueType="num">
                                      <p:cBhvr additive="base">
                                        <p:cTn id="19" dur="500" fill="hold"/>
                                        <p:tgtEl>
                                          <p:spTgt spid="6">
                                            <p:graphicEl>
                                              <a:chart seriesIdx="2" categoryIdx="-4" bldStep="series"/>
                                            </p:graphic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6">
                                            <p:graphicEl>
                                              <a:chart seriesIdx="2" categoryIdx="-4" bldStep="series"/>
                                            </p:graphicEl>
                                          </p:spTgt>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6">
                                            <p:graphicEl>
                                              <a:chart seriesIdx="3" categoryIdx="-4" bldStep="series"/>
                                            </p:graphicEl>
                                          </p:spTgt>
                                        </p:tgtEl>
                                        <p:attrNameLst>
                                          <p:attrName>style.visibility</p:attrName>
                                        </p:attrNameLst>
                                      </p:cBhvr>
                                      <p:to>
                                        <p:strVal val="visible"/>
                                      </p:to>
                                    </p:set>
                                    <p:anim calcmode="lin" valueType="num">
                                      <p:cBhvr additive="base">
                                        <p:cTn id="25" dur="500" fill="hold"/>
                                        <p:tgtEl>
                                          <p:spTgt spid="6">
                                            <p:graphicEl>
                                              <a:chart seriesIdx="3" categoryIdx="-4" bldStep="series"/>
                                            </p:graphic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6">
                                            <p:graphicEl>
                                              <a:chart seriesIdx="3" categoryIdx="-4" bldStep="series"/>
                                            </p:graphic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6" grpId="0" uiExpand="1">
        <p:bldSub>
          <a:bldChart bld="series"/>
        </p:bldSub>
      </p:bldGraphic>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Per capita GDP</a:t>
            </a:r>
            <a:br>
              <a:rPr lang="en-US" dirty="0" smtClean="0"/>
            </a:br>
            <a:r>
              <a:rPr lang="en-US" sz="2400" dirty="0" smtClean="0"/>
              <a:t>constant 2010 US$</a:t>
            </a:r>
            <a:endParaRPr lang="en-US"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2286749959"/>
              </p:ext>
            </p:extLst>
          </p:nvPr>
        </p:nvGraphicFramePr>
        <p:xfrm>
          <a:off x="457200" y="1600200"/>
          <a:ext cx="8229600" cy="4525963"/>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6847300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6">
                                            <p:graphicEl>
                                              <a:chart seriesIdx="0" categoryIdx="-4" bldStep="series"/>
                                            </p:graphicEl>
                                          </p:spTgt>
                                        </p:tgtEl>
                                        <p:attrNameLst>
                                          <p:attrName>style.visibility</p:attrName>
                                        </p:attrNameLst>
                                      </p:cBhvr>
                                      <p:to>
                                        <p:strVal val="visible"/>
                                      </p:to>
                                    </p:set>
                                    <p:anim calcmode="lin" valueType="num">
                                      <p:cBhvr additive="base">
                                        <p:cTn id="7" dur="500" fill="hold"/>
                                        <p:tgtEl>
                                          <p:spTgt spid="6">
                                            <p:graphicEl>
                                              <a:chart seriesIdx="0" categoryIdx="-4" bldStep="series"/>
                                            </p:graphicEl>
                                          </p:spTgt>
                                        </p:tgtEl>
                                        <p:attrNameLst>
                                          <p:attrName>ppt_x</p:attrName>
                                        </p:attrNameLst>
                                      </p:cBhvr>
                                      <p:tavLst>
                                        <p:tav tm="0">
                                          <p:val>
                                            <p:strVal val="0-#ppt_w/2"/>
                                          </p:val>
                                        </p:tav>
                                        <p:tav tm="100000">
                                          <p:val>
                                            <p:strVal val="#ppt_x"/>
                                          </p:val>
                                        </p:tav>
                                      </p:tavLst>
                                    </p:anim>
                                    <p:anim calcmode="lin" valueType="num">
                                      <p:cBhvr additive="base">
                                        <p:cTn id="8" dur="500" fill="hold"/>
                                        <p:tgtEl>
                                          <p:spTgt spid="6">
                                            <p:graphicEl>
                                              <a:chart seriesIdx="0" categoryIdx="-4" bldStep="series"/>
                                            </p:graphic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6">
                                            <p:graphicEl>
                                              <a:chart seriesIdx="1" categoryIdx="-4" bldStep="series"/>
                                            </p:graphicEl>
                                          </p:spTgt>
                                        </p:tgtEl>
                                        <p:attrNameLst>
                                          <p:attrName>style.visibility</p:attrName>
                                        </p:attrNameLst>
                                      </p:cBhvr>
                                      <p:to>
                                        <p:strVal val="visible"/>
                                      </p:to>
                                    </p:set>
                                    <p:anim calcmode="lin" valueType="num">
                                      <p:cBhvr additive="base">
                                        <p:cTn id="13" dur="500" fill="hold"/>
                                        <p:tgtEl>
                                          <p:spTgt spid="6">
                                            <p:graphicEl>
                                              <a:chart seriesIdx="1" categoryIdx="-4" bldStep="series"/>
                                            </p:graphic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6">
                                            <p:graphicEl>
                                              <a:chart seriesIdx="1" categoryIdx="-4" bldStep="series"/>
                                            </p:graphic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6">
                                            <p:graphicEl>
                                              <a:chart seriesIdx="2" categoryIdx="-4" bldStep="series"/>
                                            </p:graphicEl>
                                          </p:spTgt>
                                        </p:tgtEl>
                                        <p:attrNameLst>
                                          <p:attrName>style.visibility</p:attrName>
                                        </p:attrNameLst>
                                      </p:cBhvr>
                                      <p:to>
                                        <p:strVal val="visible"/>
                                      </p:to>
                                    </p:set>
                                    <p:anim calcmode="lin" valueType="num">
                                      <p:cBhvr additive="base">
                                        <p:cTn id="19" dur="500" fill="hold"/>
                                        <p:tgtEl>
                                          <p:spTgt spid="6">
                                            <p:graphicEl>
                                              <a:chart seriesIdx="2" categoryIdx="-4" bldStep="series"/>
                                            </p:graphic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6">
                                            <p:graphicEl>
                                              <a:chart seriesIdx="2" categoryIdx="-4" bldStep="series"/>
                                            </p:graphicEl>
                                          </p:spTgt>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6">
                                            <p:graphicEl>
                                              <a:chart seriesIdx="3" categoryIdx="-4" bldStep="series"/>
                                            </p:graphicEl>
                                          </p:spTgt>
                                        </p:tgtEl>
                                        <p:attrNameLst>
                                          <p:attrName>style.visibility</p:attrName>
                                        </p:attrNameLst>
                                      </p:cBhvr>
                                      <p:to>
                                        <p:strVal val="visible"/>
                                      </p:to>
                                    </p:set>
                                    <p:anim calcmode="lin" valueType="num">
                                      <p:cBhvr additive="base">
                                        <p:cTn id="25" dur="500" fill="hold"/>
                                        <p:tgtEl>
                                          <p:spTgt spid="6">
                                            <p:graphicEl>
                                              <a:chart seriesIdx="3" categoryIdx="-4" bldStep="series"/>
                                            </p:graphic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6">
                                            <p:graphicEl>
                                              <a:chart seriesIdx="3" categoryIdx="-4" bldStep="series"/>
                                            </p:graphic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6" grpId="0" uiExpand="1">
        <p:bldSub>
          <a:bldChart bld="series"/>
        </p:bldSub>
      </p:bldGraphic>
    </p:bldLst>
  </p:timing>
</p:sld>
</file>

<file path=ppt/slides/slide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26" name="Rectangle 2"/>
          <p:cNvSpPr>
            <a:spLocks noGrp="1" noChangeArrowheads="1"/>
          </p:cNvSpPr>
          <p:nvPr>
            <p:ph type="title" idx="4294967295"/>
          </p:nvPr>
        </p:nvSpPr>
        <p:spPr>
          <a:xfrm>
            <a:off x="0" y="0"/>
            <a:ext cx="7696200" cy="1752600"/>
          </a:xfrm>
        </p:spPr>
        <p:txBody>
          <a:bodyPr/>
          <a:lstStyle/>
          <a:p>
            <a:pPr eaLnBrk="1" hangingPunct="1">
              <a:defRPr/>
            </a:pPr>
            <a:r>
              <a:rPr lang="en-US" sz="4000" b="1" dirty="0">
                <a:effectLst>
                  <a:outerShdw blurRad="38100" dist="38100" dir="2700000" algn="tl">
                    <a:srgbClr val="000000"/>
                  </a:outerShdw>
                </a:effectLst>
              </a:rPr>
              <a:t>What is the Economic Freedom of the World Index?</a:t>
            </a:r>
          </a:p>
        </p:txBody>
      </p:sp>
      <p:sp>
        <p:nvSpPr>
          <p:cNvPr id="4099" name="Rectangle 3"/>
          <p:cNvSpPr>
            <a:spLocks noGrp="1" noChangeArrowheads="1"/>
          </p:cNvSpPr>
          <p:nvPr>
            <p:ph type="body" idx="4294967295"/>
          </p:nvPr>
        </p:nvSpPr>
        <p:spPr>
          <a:xfrm>
            <a:off x="457200" y="1447800"/>
            <a:ext cx="8305800" cy="5105400"/>
          </a:xfrm>
          <a:noFill/>
        </p:spPr>
        <p:txBody>
          <a:bodyPr lIns="92075" tIns="46038" rIns="92075" bIns="46038"/>
          <a:lstStyle/>
          <a:p>
            <a:pPr eaLnBrk="1" hangingPunct="1">
              <a:lnSpc>
                <a:spcPct val="90000"/>
              </a:lnSpc>
              <a:buFont typeface="Wingdings" pitchFamily="2" charset="2"/>
              <a:buChar char="§"/>
            </a:pPr>
            <a:endParaRPr lang="en-US" altLang="en-US" sz="2100" dirty="0" smtClean="0"/>
          </a:p>
          <a:p>
            <a:pPr eaLnBrk="1" hangingPunct="1">
              <a:lnSpc>
                <a:spcPct val="90000"/>
              </a:lnSpc>
              <a:buFont typeface="Wingdings" pitchFamily="2" charset="2"/>
              <a:buChar char="§"/>
            </a:pPr>
            <a:r>
              <a:rPr lang="en-US" altLang="en-US" sz="2100" dirty="0" smtClean="0"/>
              <a:t>An annual compilation of data representing factors which make a country economically free</a:t>
            </a:r>
          </a:p>
          <a:p>
            <a:pPr eaLnBrk="1" hangingPunct="1">
              <a:lnSpc>
                <a:spcPct val="90000"/>
              </a:lnSpc>
              <a:buFont typeface="Wingdings" pitchFamily="2" charset="2"/>
              <a:buChar char="§"/>
            </a:pPr>
            <a:r>
              <a:rPr lang="en-US" altLang="en-US" sz="2100" dirty="0"/>
              <a:t>Launched with a decade long research project in the mid-1980s, led by then Fraser executive director Michael Walker and Milton and Rose </a:t>
            </a:r>
            <a:r>
              <a:rPr lang="en-US" altLang="en-US" sz="2100" dirty="0" smtClean="0"/>
              <a:t>Friedman</a:t>
            </a:r>
            <a:endParaRPr lang="en-US" altLang="en-US" sz="2100" dirty="0"/>
          </a:p>
          <a:p>
            <a:pPr eaLnBrk="1" hangingPunct="1">
              <a:lnSpc>
                <a:spcPct val="90000"/>
              </a:lnSpc>
              <a:buFont typeface="Wingdings" pitchFamily="2" charset="2"/>
              <a:buChar char="§"/>
            </a:pPr>
            <a:r>
              <a:rPr lang="en-US" altLang="en-US" sz="2100" dirty="0" smtClean="0"/>
              <a:t>Authors: James Gwartney, Robert Lawson, Joshua Hall, and Ryan Murphy</a:t>
            </a:r>
          </a:p>
          <a:p>
            <a:pPr eaLnBrk="1" hangingPunct="1">
              <a:lnSpc>
                <a:spcPct val="90000"/>
              </a:lnSpc>
              <a:buFont typeface="Wingdings" pitchFamily="2" charset="2"/>
              <a:buChar char="§"/>
            </a:pPr>
            <a:r>
              <a:rPr lang="en-US" altLang="en-US" sz="2100" dirty="0" smtClean="0"/>
              <a:t>A compendium of 42 government policies affecting economic freedom based on objective data or independent surveys</a:t>
            </a:r>
          </a:p>
          <a:p>
            <a:pPr eaLnBrk="1" hangingPunct="1">
              <a:lnSpc>
                <a:spcPct val="90000"/>
              </a:lnSpc>
              <a:buFont typeface="Wingdings" pitchFamily="2" charset="2"/>
              <a:buChar char="§"/>
            </a:pPr>
            <a:r>
              <a:rPr lang="en-US" altLang="en-US" sz="2100" dirty="0" smtClean="0"/>
              <a:t>It includes a Gender Disparity Adjustment recognize that women are too often not granted the same level of freedom as men</a:t>
            </a:r>
          </a:p>
          <a:p>
            <a:pPr eaLnBrk="1" hangingPunct="1">
              <a:lnSpc>
                <a:spcPct val="90000"/>
              </a:lnSpc>
              <a:buFont typeface="Wingdings" pitchFamily="2" charset="2"/>
              <a:buChar char="§"/>
            </a:pPr>
            <a:r>
              <a:rPr lang="en-US" altLang="en-US" sz="2100" dirty="0" smtClean="0"/>
              <a:t>A ranking of 161 countries plus Hong Kong</a:t>
            </a:r>
          </a:p>
          <a:p>
            <a:pPr eaLnBrk="1" hangingPunct="1">
              <a:lnSpc>
                <a:spcPct val="90000"/>
              </a:lnSpc>
              <a:buFont typeface="Wingdings" pitchFamily="2" charset="2"/>
              <a:buChar char="§"/>
            </a:pPr>
            <a:r>
              <a:rPr lang="en-US" altLang="en-US" sz="2100" dirty="0" smtClean="0"/>
              <a:t>Now a collaboration of Institutes in nearly 100 nations and territories</a:t>
            </a:r>
          </a:p>
        </p:txBody>
      </p:sp>
    </p:spTree>
    <p:extLst>
      <p:ext uri="{BB962C8B-B14F-4D97-AF65-F5344CB8AC3E}">
        <p14:creationId xmlns:p14="http://schemas.microsoft.com/office/powerpoint/2010/main" val="511423577"/>
      </p:ext>
    </p:extLst>
  </p:cSld>
  <p:clrMapOvr>
    <a:masterClrMapping/>
  </p:clrMapOvr>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667000"/>
            <a:ext cx="8229600" cy="1143000"/>
          </a:xfrm>
        </p:spPr>
        <p:txBody>
          <a:bodyPr/>
          <a:lstStyle/>
          <a:p>
            <a:r>
              <a:rPr lang="en-US" dirty="0" smtClean="0"/>
              <a:t>Other regions</a:t>
            </a:r>
            <a:endParaRPr lang="en-US" dirty="0"/>
          </a:p>
        </p:txBody>
      </p:sp>
    </p:spTree>
    <p:extLst>
      <p:ext uri="{BB962C8B-B14F-4D97-AF65-F5344CB8AC3E}">
        <p14:creationId xmlns:p14="http://schemas.microsoft.com/office/powerpoint/2010/main" val="934229394"/>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p:cNvSpPr>
            <a:spLocks noGrp="1"/>
          </p:cNvSpPr>
          <p:nvPr>
            <p:ph type="title"/>
          </p:nvPr>
        </p:nvSpPr>
        <p:spPr/>
        <p:txBody>
          <a:bodyPr/>
          <a:lstStyle/>
          <a:p>
            <a:r>
              <a:rPr lang="en-US" altLang="en-US" smtClean="0"/>
              <a:t>Europe </a:t>
            </a:r>
            <a:r>
              <a:rPr lang="en-US" altLang="en-US" dirty="0" smtClean="0"/>
              <a:t/>
            </a:r>
            <a:br>
              <a:rPr lang="en-US" altLang="en-US" dirty="0" smtClean="0"/>
            </a:br>
            <a:r>
              <a:rPr lang="en-US" altLang="en-US" sz="2800" dirty="0" smtClean="0"/>
              <a:t>Economic Freedom Scores</a:t>
            </a:r>
          </a:p>
        </p:txBody>
      </p:sp>
      <p:graphicFrame>
        <p:nvGraphicFramePr>
          <p:cNvPr id="2" name="Content Placeholder 3"/>
          <p:cNvGraphicFramePr>
            <a:graphicFrameLocks noGrp="1"/>
          </p:cNvGraphicFramePr>
          <p:nvPr>
            <p:ph idx="1"/>
            <p:extLst>
              <p:ext uri="{D42A27DB-BD31-4B8C-83A1-F6EECF244321}">
                <p14:modId xmlns:p14="http://schemas.microsoft.com/office/powerpoint/2010/main" val="3103610198"/>
              </p:ext>
            </p:extLst>
          </p:nvPr>
        </p:nvGraphicFramePr>
        <p:xfrm>
          <a:off x="254000" y="1397000"/>
          <a:ext cx="8636000" cy="4932363"/>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9131485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graphicEl>
                                              <a:chart seriesIdx="0" categoryIdx="-4" bldStep="series"/>
                                            </p:graphicEl>
                                          </p:spTgt>
                                        </p:tgtEl>
                                        <p:attrNameLst>
                                          <p:attrName>style.visibility</p:attrName>
                                        </p:attrNameLst>
                                      </p:cBhvr>
                                      <p:to>
                                        <p:strVal val="visible"/>
                                      </p:to>
                                    </p:set>
                                    <p:animEffect transition="in" filter="fade">
                                      <p:cBhvr>
                                        <p:cTn id="7" dur="1000"/>
                                        <p:tgtEl>
                                          <p:spTgt spid="2">
                                            <p:graphicEl>
                                              <a:chart seriesIdx="0" categoryIdx="-4" bldStep="series"/>
                                            </p:graphicEl>
                                          </p:spTgt>
                                        </p:tgtEl>
                                      </p:cBhvr>
                                    </p:animEffect>
                                    <p:anim calcmode="lin" valueType="num">
                                      <p:cBhvr>
                                        <p:cTn id="8" dur="1000" fill="hold"/>
                                        <p:tgtEl>
                                          <p:spTgt spid="2">
                                            <p:graphicEl>
                                              <a:chart seriesIdx="0" categoryIdx="-4" bldStep="series"/>
                                            </p:graphicEl>
                                          </p:spTgt>
                                        </p:tgtEl>
                                        <p:attrNameLst>
                                          <p:attrName>ppt_x</p:attrName>
                                        </p:attrNameLst>
                                      </p:cBhvr>
                                      <p:tavLst>
                                        <p:tav tm="0">
                                          <p:val>
                                            <p:strVal val="#ppt_x"/>
                                          </p:val>
                                        </p:tav>
                                        <p:tav tm="100000">
                                          <p:val>
                                            <p:strVal val="#ppt_x"/>
                                          </p:val>
                                        </p:tav>
                                      </p:tavLst>
                                    </p:anim>
                                    <p:anim calcmode="lin" valueType="num">
                                      <p:cBhvr>
                                        <p:cTn id="9" dur="1000" fill="hold"/>
                                        <p:tgtEl>
                                          <p:spTgt spid="2">
                                            <p:graphicEl>
                                              <a:chart seriesIdx="0" categoryIdx="-4" bldStep="series"/>
                                            </p:graphic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2">
                                            <p:graphicEl>
                                              <a:chart seriesIdx="1" categoryIdx="-4" bldStep="series"/>
                                            </p:graphicEl>
                                          </p:spTgt>
                                        </p:tgtEl>
                                        <p:attrNameLst>
                                          <p:attrName>style.visibility</p:attrName>
                                        </p:attrNameLst>
                                      </p:cBhvr>
                                      <p:to>
                                        <p:strVal val="visible"/>
                                      </p:to>
                                    </p:set>
                                    <p:animEffect transition="in" filter="fade">
                                      <p:cBhvr>
                                        <p:cTn id="14" dur="1000"/>
                                        <p:tgtEl>
                                          <p:spTgt spid="2">
                                            <p:graphicEl>
                                              <a:chart seriesIdx="1" categoryIdx="-4" bldStep="series"/>
                                            </p:graphicEl>
                                          </p:spTgt>
                                        </p:tgtEl>
                                      </p:cBhvr>
                                    </p:animEffect>
                                    <p:anim calcmode="lin" valueType="num">
                                      <p:cBhvr>
                                        <p:cTn id="15" dur="1000" fill="hold"/>
                                        <p:tgtEl>
                                          <p:spTgt spid="2">
                                            <p:graphicEl>
                                              <a:chart seriesIdx="1" categoryIdx="-4" bldStep="series"/>
                                            </p:graphicEl>
                                          </p:spTgt>
                                        </p:tgtEl>
                                        <p:attrNameLst>
                                          <p:attrName>ppt_x</p:attrName>
                                        </p:attrNameLst>
                                      </p:cBhvr>
                                      <p:tavLst>
                                        <p:tav tm="0">
                                          <p:val>
                                            <p:strVal val="#ppt_x"/>
                                          </p:val>
                                        </p:tav>
                                        <p:tav tm="100000">
                                          <p:val>
                                            <p:strVal val="#ppt_x"/>
                                          </p:val>
                                        </p:tav>
                                      </p:tavLst>
                                    </p:anim>
                                    <p:anim calcmode="lin" valueType="num">
                                      <p:cBhvr>
                                        <p:cTn id="16" dur="1000" fill="hold"/>
                                        <p:tgtEl>
                                          <p:spTgt spid="2">
                                            <p:graphicEl>
                                              <a:chart seriesIdx="1" categoryIdx="-4" bldStep="series"/>
                                            </p:graphic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 grpId="0" uiExpand="1">
        <p:bldSub>
          <a:bldChart bld="series"/>
        </p:bldSub>
      </p:bldGraphic>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Per Capita GDP</a:t>
            </a:r>
            <a:br>
              <a:rPr lang="en-US" dirty="0" smtClean="0"/>
            </a:br>
            <a:r>
              <a:rPr lang="en-US" sz="2000" dirty="0" smtClean="0"/>
              <a:t>Constant 2010 US$</a:t>
            </a:r>
            <a:endParaRPr lang="en-US" sz="2000"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3807152046"/>
              </p:ext>
            </p:extLst>
          </p:nvPr>
        </p:nvGraphicFramePr>
        <p:xfrm>
          <a:off x="457200" y="1600200"/>
          <a:ext cx="8229600" cy="4800600"/>
        </p:xfrm>
        <a:graphic>
          <a:graphicData uri="http://schemas.openxmlformats.org/drawingml/2006/chart">
            <c:chart xmlns:c="http://schemas.openxmlformats.org/drawingml/2006/chart" xmlns:r="http://schemas.openxmlformats.org/officeDocument/2006/relationships" r:id="rId2"/>
          </a:graphicData>
        </a:graphic>
      </p:graphicFrame>
      <p:cxnSp>
        <p:nvCxnSpPr>
          <p:cNvPr id="15" name="Straight Arrow Connector 14"/>
          <p:cNvCxnSpPr/>
          <p:nvPr/>
        </p:nvCxnSpPr>
        <p:spPr>
          <a:xfrm flipV="1">
            <a:off x="6134100" y="1828800"/>
            <a:ext cx="2286000" cy="1371600"/>
          </a:xfrm>
          <a:prstGeom prst="straightConnector1">
            <a:avLst/>
          </a:prstGeom>
          <a:ln>
            <a:tailEnd type="triangle"/>
          </a:ln>
          <a:effectLst>
            <a:outerShdw blurRad="50800" dist="38100" dir="8100000" algn="tr" rotWithShape="0">
              <a:prstClr val="black">
                <a:alpha val="40000"/>
              </a:prstClr>
            </a:outerShdw>
          </a:effectLst>
        </p:spPr>
        <p:style>
          <a:lnRef idx="2">
            <a:schemeClr val="dk1"/>
          </a:lnRef>
          <a:fillRef idx="0">
            <a:schemeClr val="dk1"/>
          </a:fillRef>
          <a:effectRef idx="1">
            <a:schemeClr val="dk1"/>
          </a:effectRef>
          <a:fontRef idx="minor">
            <a:schemeClr val="tx1"/>
          </a:fontRef>
        </p:style>
      </p:cxnSp>
      <p:sp>
        <p:nvSpPr>
          <p:cNvPr id="3" name="TextBox 2"/>
          <p:cNvSpPr txBox="1"/>
          <p:nvPr/>
        </p:nvSpPr>
        <p:spPr>
          <a:xfrm>
            <a:off x="5029200" y="1752600"/>
            <a:ext cx="2209800" cy="923330"/>
          </a:xfrm>
          <a:prstGeom prst="rect">
            <a:avLst/>
          </a:prstGeom>
          <a:noFill/>
        </p:spPr>
        <p:txBody>
          <a:bodyPr wrap="square" rtlCol="0">
            <a:spAutoFit/>
          </a:bodyPr>
          <a:lstStyle/>
          <a:p>
            <a:r>
              <a:rPr lang="en-US" dirty="0" smtClean="0"/>
              <a:t>Note the powerful recovery from the financial crisis</a:t>
            </a:r>
            <a:endParaRPr lang="en-US" dirty="0"/>
          </a:p>
        </p:txBody>
      </p:sp>
    </p:spTree>
    <p:extLst>
      <p:ext uri="{BB962C8B-B14F-4D97-AF65-F5344CB8AC3E}">
        <p14:creationId xmlns:p14="http://schemas.microsoft.com/office/powerpoint/2010/main" val="39834629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
                                            <p:graphicEl>
                                              <a:chart seriesIdx="0" categoryIdx="-4" bldStep="series"/>
                                            </p:graphicEl>
                                          </p:spTgt>
                                        </p:tgtEl>
                                        <p:attrNameLst>
                                          <p:attrName>style.visibility</p:attrName>
                                        </p:attrNameLst>
                                      </p:cBhvr>
                                      <p:to>
                                        <p:strVal val="visible"/>
                                      </p:to>
                                    </p:set>
                                    <p:animEffect transition="in" filter="fade">
                                      <p:cBhvr>
                                        <p:cTn id="7" dur="1000"/>
                                        <p:tgtEl>
                                          <p:spTgt spid="6">
                                            <p:graphicEl>
                                              <a:chart seriesIdx="0" categoryIdx="-4" bldStep="series"/>
                                            </p:graphicEl>
                                          </p:spTgt>
                                        </p:tgtEl>
                                      </p:cBhvr>
                                    </p:animEffect>
                                    <p:anim calcmode="lin" valueType="num">
                                      <p:cBhvr>
                                        <p:cTn id="8" dur="1000" fill="hold"/>
                                        <p:tgtEl>
                                          <p:spTgt spid="6">
                                            <p:graphicEl>
                                              <a:chart seriesIdx="0" categoryIdx="-4" bldStep="series"/>
                                            </p:graphicEl>
                                          </p:spTgt>
                                        </p:tgtEl>
                                        <p:attrNameLst>
                                          <p:attrName>ppt_x</p:attrName>
                                        </p:attrNameLst>
                                      </p:cBhvr>
                                      <p:tavLst>
                                        <p:tav tm="0">
                                          <p:val>
                                            <p:strVal val="#ppt_x"/>
                                          </p:val>
                                        </p:tav>
                                        <p:tav tm="100000">
                                          <p:val>
                                            <p:strVal val="#ppt_x"/>
                                          </p:val>
                                        </p:tav>
                                      </p:tavLst>
                                    </p:anim>
                                    <p:anim calcmode="lin" valueType="num">
                                      <p:cBhvr>
                                        <p:cTn id="9" dur="1000" fill="hold"/>
                                        <p:tgtEl>
                                          <p:spTgt spid="6">
                                            <p:graphicEl>
                                              <a:chart seriesIdx="0" categoryIdx="-4" bldStep="series"/>
                                            </p:graphic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6">
                                            <p:graphicEl>
                                              <a:chart seriesIdx="1" categoryIdx="-4" bldStep="series"/>
                                            </p:graphicEl>
                                          </p:spTgt>
                                        </p:tgtEl>
                                        <p:attrNameLst>
                                          <p:attrName>style.visibility</p:attrName>
                                        </p:attrNameLst>
                                      </p:cBhvr>
                                      <p:to>
                                        <p:strVal val="visible"/>
                                      </p:to>
                                    </p:set>
                                    <p:animEffect transition="in" filter="fade">
                                      <p:cBhvr>
                                        <p:cTn id="14" dur="1000"/>
                                        <p:tgtEl>
                                          <p:spTgt spid="6">
                                            <p:graphicEl>
                                              <a:chart seriesIdx="1" categoryIdx="-4" bldStep="series"/>
                                            </p:graphicEl>
                                          </p:spTgt>
                                        </p:tgtEl>
                                      </p:cBhvr>
                                    </p:animEffect>
                                    <p:anim calcmode="lin" valueType="num">
                                      <p:cBhvr>
                                        <p:cTn id="15" dur="1000" fill="hold"/>
                                        <p:tgtEl>
                                          <p:spTgt spid="6">
                                            <p:graphicEl>
                                              <a:chart seriesIdx="1" categoryIdx="-4" bldStep="series"/>
                                            </p:graphicEl>
                                          </p:spTgt>
                                        </p:tgtEl>
                                        <p:attrNameLst>
                                          <p:attrName>ppt_x</p:attrName>
                                        </p:attrNameLst>
                                      </p:cBhvr>
                                      <p:tavLst>
                                        <p:tav tm="0">
                                          <p:val>
                                            <p:strVal val="#ppt_x"/>
                                          </p:val>
                                        </p:tav>
                                        <p:tav tm="100000">
                                          <p:val>
                                            <p:strVal val="#ppt_x"/>
                                          </p:val>
                                        </p:tav>
                                      </p:tavLst>
                                    </p:anim>
                                    <p:anim calcmode="lin" valueType="num">
                                      <p:cBhvr>
                                        <p:cTn id="16" dur="1000" fill="hold"/>
                                        <p:tgtEl>
                                          <p:spTgt spid="6">
                                            <p:graphicEl>
                                              <a:chart seriesIdx="1" categoryIdx="-4" bldStep="series"/>
                                            </p:graphic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6">
                                            <p:graphicEl>
                                              <a:chart seriesIdx="2" categoryIdx="-4" bldStep="series"/>
                                            </p:graphicEl>
                                          </p:spTgt>
                                        </p:tgtEl>
                                        <p:attrNameLst>
                                          <p:attrName>style.visibility</p:attrName>
                                        </p:attrNameLst>
                                      </p:cBhvr>
                                      <p:to>
                                        <p:strVal val="visible"/>
                                      </p:to>
                                    </p:set>
                                    <p:animEffect transition="in" filter="fade">
                                      <p:cBhvr>
                                        <p:cTn id="21" dur="1000"/>
                                        <p:tgtEl>
                                          <p:spTgt spid="6">
                                            <p:graphicEl>
                                              <a:chart seriesIdx="2" categoryIdx="-4" bldStep="series"/>
                                            </p:graphicEl>
                                          </p:spTgt>
                                        </p:tgtEl>
                                      </p:cBhvr>
                                    </p:animEffect>
                                    <p:anim calcmode="lin" valueType="num">
                                      <p:cBhvr>
                                        <p:cTn id="22" dur="1000" fill="hold"/>
                                        <p:tgtEl>
                                          <p:spTgt spid="6">
                                            <p:graphicEl>
                                              <a:chart seriesIdx="2" categoryIdx="-4" bldStep="series"/>
                                            </p:graphicEl>
                                          </p:spTgt>
                                        </p:tgtEl>
                                        <p:attrNameLst>
                                          <p:attrName>ppt_x</p:attrName>
                                        </p:attrNameLst>
                                      </p:cBhvr>
                                      <p:tavLst>
                                        <p:tav tm="0">
                                          <p:val>
                                            <p:strVal val="#ppt_x"/>
                                          </p:val>
                                        </p:tav>
                                        <p:tav tm="100000">
                                          <p:val>
                                            <p:strVal val="#ppt_x"/>
                                          </p:val>
                                        </p:tav>
                                      </p:tavLst>
                                    </p:anim>
                                    <p:anim calcmode="lin" valueType="num">
                                      <p:cBhvr>
                                        <p:cTn id="23" dur="1000" fill="hold"/>
                                        <p:tgtEl>
                                          <p:spTgt spid="6">
                                            <p:graphicEl>
                                              <a:chart seriesIdx="2" categoryIdx="-4" bldStep="series"/>
                                            </p:graphic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2" presetClass="entr" presetSubtype="4" fill="hold" grpId="0" nodeType="clickEffect">
                                  <p:stCondLst>
                                    <p:cond delay="0"/>
                                  </p:stCondLst>
                                  <p:childTnLst>
                                    <p:set>
                                      <p:cBhvr>
                                        <p:cTn id="27" dur="1" fill="hold">
                                          <p:stCondLst>
                                            <p:cond delay="0"/>
                                          </p:stCondLst>
                                        </p:cTn>
                                        <p:tgtEl>
                                          <p:spTgt spid="3"/>
                                        </p:tgtEl>
                                        <p:attrNameLst>
                                          <p:attrName>style.visibility</p:attrName>
                                        </p:attrNameLst>
                                      </p:cBhvr>
                                      <p:to>
                                        <p:strVal val="visible"/>
                                      </p:to>
                                    </p:set>
                                    <p:anim calcmode="lin" valueType="num">
                                      <p:cBhvr additive="base">
                                        <p:cTn id="28" dur="500" fill="hold"/>
                                        <p:tgtEl>
                                          <p:spTgt spid="3"/>
                                        </p:tgtEl>
                                        <p:attrNameLst>
                                          <p:attrName>ppt_x</p:attrName>
                                        </p:attrNameLst>
                                      </p:cBhvr>
                                      <p:tavLst>
                                        <p:tav tm="0">
                                          <p:val>
                                            <p:strVal val="#ppt_x"/>
                                          </p:val>
                                        </p:tav>
                                        <p:tav tm="100000">
                                          <p:val>
                                            <p:strVal val="#ppt_x"/>
                                          </p:val>
                                        </p:tav>
                                      </p:tavLst>
                                    </p:anim>
                                    <p:anim calcmode="lin" valueType="num">
                                      <p:cBhvr additive="base">
                                        <p:cTn id="29"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42" presetClass="entr" presetSubtype="0" fill="hold" nodeType="clickEffect">
                                  <p:stCondLst>
                                    <p:cond delay="0"/>
                                  </p:stCondLst>
                                  <p:childTnLst>
                                    <p:set>
                                      <p:cBhvr>
                                        <p:cTn id="33" dur="1" fill="hold">
                                          <p:stCondLst>
                                            <p:cond delay="0"/>
                                          </p:stCondLst>
                                        </p:cTn>
                                        <p:tgtEl>
                                          <p:spTgt spid="15"/>
                                        </p:tgtEl>
                                        <p:attrNameLst>
                                          <p:attrName>style.visibility</p:attrName>
                                        </p:attrNameLst>
                                      </p:cBhvr>
                                      <p:to>
                                        <p:strVal val="visible"/>
                                      </p:to>
                                    </p:set>
                                    <p:animEffect transition="in" filter="fade">
                                      <p:cBhvr>
                                        <p:cTn id="34" dur="1000"/>
                                        <p:tgtEl>
                                          <p:spTgt spid="15"/>
                                        </p:tgtEl>
                                      </p:cBhvr>
                                    </p:animEffect>
                                    <p:anim calcmode="lin" valueType="num">
                                      <p:cBhvr>
                                        <p:cTn id="35" dur="1000" fill="hold"/>
                                        <p:tgtEl>
                                          <p:spTgt spid="15"/>
                                        </p:tgtEl>
                                        <p:attrNameLst>
                                          <p:attrName>ppt_x</p:attrName>
                                        </p:attrNameLst>
                                      </p:cBhvr>
                                      <p:tavLst>
                                        <p:tav tm="0">
                                          <p:val>
                                            <p:strVal val="#ppt_x"/>
                                          </p:val>
                                        </p:tav>
                                        <p:tav tm="100000">
                                          <p:val>
                                            <p:strVal val="#ppt_x"/>
                                          </p:val>
                                        </p:tav>
                                      </p:tavLst>
                                    </p:anim>
                                    <p:anim calcmode="lin" valueType="num">
                                      <p:cBhvr>
                                        <p:cTn id="36"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6" grpId="0" uiExpand="1">
        <p:bldSub>
          <a:bldChart bld="series"/>
        </p:bldSub>
      </p:bldGraphic>
      <p:bldP spid="3"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228600"/>
            <a:ext cx="8229600" cy="1143000"/>
          </a:xfrm>
        </p:spPr>
        <p:txBody>
          <a:bodyPr/>
          <a:lstStyle/>
          <a:p>
            <a:r>
              <a:rPr lang="en-US" dirty="0" smtClean="0"/>
              <a:t>Economic Freedom Score</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15583506"/>
              </p:ext>
            </p:extLst>
          </p:nvPr>
        </p:nvGraphicFramePr>
        <p:xfrm>
          <a:off x="457200" y="1600200"/>
          <a:ext cx="8229600" cy="49530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7916841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4">
                                            <p:graphicEl>
                                              <a:chart seriesIdx="-3" categoryIdx="-3" bldStep="gridLegend"/>
                                            </p:graphicEl>
                                          </p:spTgt>
                                        </p:tgtEl>
                                        <p:attrNameLst>
                                          <p:attrName>style.visibility</p:attrName>
                                        </p:attrNameLst>
                                      </p:cBhvr>
                                      <p:to>
                                        <p:strVal val="visible"/>
                                      </p:to>
                                    </p:set>
                                    <p:animEffect transition="in" filter="circle(in)">
                                      <p:cBhvr>
                                        <p:cTn id="7" dur="2000"/>
                                        <p:tgtEl>
                                          <p:spTgt spid="4">
                                            <p:graphicEl>
                                              <a:chart seriesIdx="-3" categoryIdx="-3" bldStep="gridLegend"/>
                                            </p:graphicEl>
                                          </p:spTgt>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4">
                                            <p:graphicEl>
                                              <a:chart seriesIdx="0" categoryIdx="-4" bldStep="series"/>
                                            </p:graphicEl>
                                          </p:spTgt>
                                        </p:tgtEl>
                                        <p:attrNameLst>
                                          <p:attrName>style.visibility</p:attrName>
                                        </p:attrNameLst>
                                      </p:cBhvr>
                                      <p:to>
                                        <p:strVal val="visible"/>
                                      </p:to>
                                    </p:set>
                                    <p:animEffect transition="in" filter="circle(in)">
                                      <p:cBhvr>
                                        <p:cTn id="12" dur="2000"/>
                                        <p:tgtEl>
                                          <p:spTgt spid="4">
                                            <p:graphicEl>
                                              <a:chart seriesIdx="0" categoryIdx="-4" bldStep="series"/>
                                            </p:graphicEl>
                                          </p:spTgt>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grpId="0" nodeType="clickEffect">
                                  <p:stCondLst>
                                    <p:cond delay="0"/>
                                  </p:stCondLst>
                                  <p:childTnLst>
                                    <p:set>
                                      <p:cBhvr>
                                        <p:cTn id="16" dur="1" fill="hold">
                                          <p:stCondLst>
                                            <p:cond delay="0"/>
                                          </p:stCondLst>
                                        </p:cTn>
                                        <p:tgtEl>
                                          <p:spTgt spid="4">
                                            <p:graphicEl>
                                              <a:chart seriesIdx="1" categoryIdx="-4" bldStep="series"/>
                                            </p:graphicEl>
                                          </p:spTgt>
                                        </p:tgtEl>
                                        <p:attrNameLst>
                                          <p:attrName>style.visibility</p:attrName>
                                        </p:attrNameLst>
                                      </p:cBhvr>
                                      <p:to>
                                        <p:strVal val="visible"/>
                                      </p:to>
                                    </p:set>
                                    <p:animEffect transition="in" filter="circle(in)">
                                      <p:cBhvr>
                                        <p:cTn id="17" dur="2000"/>
                                        <p:tgtEl>
                                          <p:spTgt spid="4">
                                            <p:graphicEl>
                                              <a:chart seriesIdx="1" categoryIdx="-4" bldStep="series"/>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uiExpand="1">
        <p:bldSub>
          <a:bldChart bld="series"/>
        </p:bldSub>
      </p:bldGraphic>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Per Capita GDP</a:t>
            </a:r>
            <a:br>
              <a:rPr lang="en-US" dirty="0" smtClean="0"/>
            </a:br>
            <a:r>
              <a:rPr lang="en-US" sz="2000" dirty="0" smtClean="0"/>
              <a:t>Constant 2010 US$</a:t>
            </a:r>
            <a:endParaRPr lang="en-US" sz="2000"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2051125493"/>
              </p:ext>
            </p:extLst>
          </p:nvPr>
        </p:nvGraphicFramePr>
        <p:xfrm>
          <a:off x="457200" y="1600200"/>
          <a:ext cx="8229600" cy="50292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6053971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6">
                                            <p:graphicEl>
                                              <a:chart seriesIdx="0" categoryIdx="-4" bldStep="series"/>
                                            </p:graphicEl>
                                          </p:spTgt>
                                        </p:tgtEl>
                                        <p:attrNameLst>
                                          <p:attrName>style.visibility</p:attrName>
                                        </p:attrNameLst>
                                      </p:cBhvr>
                                      <p:to>
                                        <p:strVal val="visible"/>
                                      </p:to>
                                    </p:set>
                                    <p:anim calcmode="lin" valueType="num">
                                      <p:cBhvr additive="base">
                                        <p:cTn id="7" dur="500" fill="hold"/>
                                        <p:tgtEl>
                                          <p:spTgt spid="6">
                                            <p:graphicEl>
                                              <a:chart seriesIdx="0" categoryIdx="-4" bldStep="series"/>
                                            </p:graphicEl>
                                          </p:spTgt>
                                        </p:tgtEl>
                                        <p:attrNameLst>
                                          <p:attrName>ppt_x</p:attrName>
                                        </p:attrNameLst>
                                      </p:cBhvr>
                                      <p:tavLst>
                                        <p:tav tm="0">
                                          <p:val>
                                            <p:strVal val="0-#ppt_w/2"/>
                                          </p:val>
                                        </p:tav>
                                        <p:tav tm="100000">
                                          <p:val>
                                            <p:strVal val="#ppt_x"/>
                                          </p:val>
                                        </p:tav>
                                      </p:tavLst>
                                    </p:anim>
                                    <p:anim calcmode="lin" valueType="num">
                                      <p:cBhvr additive="base">
                                        <p:cTn id="8" dur="500" fill="hold"/>
                                        <p:tgtEl>
                                          <p:spTgt spid="6">
                                            <p:graphicEl>
                                              <a:chart seriesIdx="0" categoryIdx="-4" bldStep="series"/>
                                            </p:graphic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6">
                                            <p:graphicEl>
                                              <a:chart seriesIdx="1" categoryIdx="-4" bldStep="series"/>
                                            </p:graphicEl>
                                          </p:spTgt>
                                        </p:tgtEl>
                                        <p:attrNameLst>
                                          <p:attrName>style.visibility</p:attrName>
                                        </p:attrNameLst>
                                      </p:cBhvr>
                                      <p:to>
                                        <p:strVal val="visible"/>
                                      </p:to>
                                    </p:set>
                                    <p:anim calcmode="lin" valueType="num">
                                      <p:cBhvr additive="base">
                                        <p:cTn id="13" dur="500" fill="hold"/>
                                        <p:tgtEl>
                                          <p:spTgt spid="6">
                                            <p:graphicEl>
                                              <a:chart seriesIdx="1" categoryIdx="-4" bldStep="series"/>
                                            </p:graphic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6">
                                            <p:graphicEl>
                                              <a:chart seriesIdx="1" categoryIdx="-4" bldStep="series"/>
                                            </p:graphic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6" grpId="0" uiExpand="1">
        <p:bldSub>
          <a:bldChart bld="series"/>
        </p:bldSub>
      </p:bldGraphic>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3"/>
          <p:cNvSpPr>
            <a:spLocks noGrp="1" noChangeArrowheads="1"/>
          </p:cNvSpPr>
          <p:nvPr>
            <p:ph type="body" idx="4294967295"/>
          </p:nvPr>
        </p:nvSpPr>
        <p:spPr>
          <a:xfrm>
            <a:off x="990600" y="1905000"/>
            <a:ext cx="7239000" cy="4038600"/>
          </a:xfrm>
        </p:spPr>
        <p:txBody>
          <a:bodyPr/>
          <a:lstStyle/>
          <a:p>
            <a:pPr algn="ctr" eaLnBrk="1" hangingPunct="1">
              <a:buFont typeface="Wingdings" pitchFamily="2" charset="2"/>
              <a:buNone/>
            </a:pPr>
            <a:r>
              <a:rPr lang="en-US" altLang="en-US" b="1" dirty="0" smtClean="0"/>
              <a:t>Economic Freedom</a:t>
            </a:r>
            <a:r>
              <a:rPr lang="en-US" altLang="en-US" dirty="0" smtClean="0"/>
              <a:t> </a:t>
            </a:r>
          </a:p>
          <a:p>
            <a:pPr eaLnBrk="1" hangingPunct="1">
              <a:buFont typeface="Wingdings" pitchFamily="2" charset="2"/>
              <a:buNone/>
            </a:pPr>
            <a:endParaRPr lang="en-US" altLang="en-US" dirty="0" smtClean="0"/>
          </a:p>
          <a:p>
            <a:pPr eaLnBrk="1" hangingPunct="1"/>
            <a:r>
              <a:rPr lang="en-US" altLang="en-US" dirty="0" smtClean="0"/>
              <a:t>Increases prosperity for all</a:t>
            </a:r>
          </a:p>
          <a:p>
            <a:pPr eaLnBrk="1" hangingPunct="1"/>
            <a:r>
              <a:rPr lang="en-US" altLang="en-US" dirty="0" smtClean="0"/>
              <a:t>Reduces poverty </a:t>
            </a:r>
          </a:p>
          <a:p>
            <a:pPr eaLnBrk="1" hangingPunct="1"/>
            <a:r>
              <a:rPr lang="en-US" altLang="en-US" dirty="0" smtClean="0"/>
              <a:t>Increases other freedoms</a:t>
            </a:r>
          </a:p>
          <a:p>
            <a:pPr eaLnBrk="1" hangingPunct="1"/>
            <a:r>
              <a:rPr lang="en-US" altLang="en-US" dirty="0" smtClean="0"/>
              <a:t>Improves quality of life</a:t>
            </a:r>
          </a:p>
          <a:p>
            <a:pPr eaLnBrk="1" hangingPunct="1"/>
            <a:endParaRPr lang="en-US" altLang="en-US" dirty="0" smtClean="0"/>
          </a:p>
          <a:p>
            <a:pPr eaLnBrk="1" hangingPunct="1">
              <a:buFont typeface="Wingdings" pitchFamily="2" charset="2"/>
              <a:buNone/>
            </a:pPr>
            <a:endParaRPr lang="en-US" altLang="en-US" dirty="0" smtClean="0"/>
          </a:p>
        </p:txBody>
      </p:sp>
    </p:spTree>
    <p:extLst>
      <p:ext uri="{BB962C8B-B14F-4D97-AF65-F5344CB8AC3E}">
        <p14:creationId xmlns:p14="http://schemas.microsoft.com/office/powerpoint/2010/main" val="3178169568"/>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9154" name="Rectangle 2"/>
          <p:cNvSpPr>
            <a:spLocks noGrp="1" noChangeArrowheads="1"/>
          </p:cNvSpPr>
          <p:nvPr>
            <p:ph type="title" idx="4294967295"/>
          </p:nvPr>
        </p:nvSpPr>
        <p:spPr>
          <a:xfrm>
            <a:off x="685800" y="285750"/>
            <a:ext cx="7772400" cy="6038850"/>
          </a:xfrm>
        </p:spPr>
        <p:txBody>
          <a:bodyPr/>
          <a:lstStyle/>
          <a:p>
            <a:pPr eaLnBrk="1" hangingPunct="1">
              <a:defRPr/>
            </a:pPr>
            <a:r>
              <a:rPr lang="en-US" dirty="0">
                <a:effectLst>
                  <a:outerShdw blurRad="38100" dist="38100" dir="2700000" algn="tl">
                    <a:srgbClr val="000000"/>
                  </a:outerShdw>
                </a:effectLst>
              </a:rPr>
              <a:t/>
            </a:r>
            <a:br>
              <a:rPr lang="en-US" dirty="0">
                <a:effectLst>
                  <a:outerShdw blurRad="38100" dist="38100" dir="2700000" algn="tl">
                    <a:srgbClr val="000000"/>
                  </a:outerShdw>
                </a:effectLst>
              </a:rPr>
            </a:br>
            <a:r>
              <a:rPr lang="en-US" dirty="0">
                <a:effectLst>
                  <a:outerShdw blurRad="38100" dist="38100" dir="2700000" algn="tl">
                    <a:srgbClr val="000000"/>
                  </a:outerShdw>
                </a:effectLst>
              </a:rPr>
              <a:t/>
            </a:r>
            <a:br>
              <a:rPr lang="en-US" dirty="0">
                <a:effectLst>
                  <a:outerShdw blurRad="38100" dist="38100" dir="2700000" algn="tl">
                    <a:srgbClr val="000000"/>
                  </a:outerShdw>
                </a:effectLst>
              </a:rPr>
            </a:br>
            <a:r>
              <a:rPr lang="en-US" dirty="0" smtClean="0">
                <a:effectLst>
                  <a:outerShdw blurRad="38100" dist="38100" dir="2700000" algn="tl">
                    <a:srgbClr val="000000"/>
                  </a:outerShdw>
                </a:effectLst>
              </a:rPr>
              <a:t>Thank you.</a:t>
            </a:r>
            <a:r>
              <a:rPr lang="en-US" dirty="0">
                <a:effectLst>
                  <a:outerShdw blurRad="38100" dist="38100" dir="2700000" algn="tl">
                    <a:srgbClr val="000000"/>
                  </a:outerShdw>
                </a:effectLst>
              </a:rPr>
              <a:t/>
            </a:r>
            <a:br>
              <a:rPr lang="en-US" dirty="0">
                <a:effectLst>
                  <a:outerShdw blurRad="38100" dist="38100" dir="2700000" algn="tl">
                    <a:srgbClr val="000000"/>
                  </a:outerShdw>
                </a:effectLst>
              </a:rPr>
            </a:br>
            <a:r>
              <a:rPr lang="en-US" dirty="0" smtClean="0">
                <a:effectLst>
                  <a:outerShdw blurRad="38100" dist="38100" dir="2700000" algn="tl">
                    <a:srgbClr val="000000"/>
                  </a:outerShdw>
                </a:effectLst>
              </a:rPr>
              <a:t> </a:t>
            </a:r>
            <a:r>
              <a:rPr lang="en-US" dirty="0">
                <a:effectLst>
                  <a:outerShdw blurRad="38100" dist="38100" dir="2700000" algn="tl">
                    <a:srgbClr val="000000"/>
                  </a:outerShdw>
                </a:effectLst>
              </a:rPr>
              <a:t/>
            </a:r>
            <a:br>
              <a:rPr lang="en-US" dirty="0">
                <a:effectLst>
                  <a:outerShdw blurRad="38100" dist="38100" dir="2700000" algn="tl">
                    <a:srgbClr val="000000"/>
                  </a:outerShdw>
                </a:effectLst>
              </a:rPr>
            </a:br>
            <a:r>
              <a:rPr lang="en-US" dirty="0">
                <a:effectLst>
                  <a:outerShdw blurRad="38100" dist="38100" dir="2700000" algn="tl">
                    <a:srgbClr val="000000"/>
                  </a:outerShdw>
                </a:effectLst>
              </a:rPr>
              <a:t>www.fraserinstitute.org</a:t>
            </a:r>
            <a:br>
              <a:rPr lang="en-US" dirty="0">
                <a:effectLst>
                  <a:outerShdw blurRad="38100" dist="38100" dir="2700000" algn="tl">
                    <a:srgbClr val="000000"/>
                  </a:outerShdw>
                </a:effectLst>
              </a:rPr>
            </a:br>
            <a:r>
              <a:rPr lang="en-US" dirty="0">
                <a:effectLst>
                  <a:outerShdw blurRad="38100" dist="38100" dir="2700000" algn="tl">
                    <a:srgbClr val="000000"/>
                  </a:outerShdw>
                </a:effectLst>
              </a:rPr>
              <a:t/>
            </a:r>
            <a:br>
              <a:rPr lang="en-US" dirty="0">
                <a:effectLst>
                  <a:outerShdw blurRad="38100" dist="38100" dir="2700000" algn="tl">
                    <a:srgbClr val="000000"/>
                  </a:outerShdw>
                </a:effectLst>
              </a:rPr>
            </a:br>
            <a:endParaRPr lang="en-US" dirty="0">
              <a:effectLst>
                <a:outerShdw blurRad="38100" dist="38100" dir="2700000" algn="tl">
                  <a:srgbClr val="000000"/>
                </a:outerShdw>
              </a:effectLst>
            </a:endParaRPr>
          </a:p>
        </p:txBody>
      </p:sp>
    </p:spTree>
    <p:extLst>
      <p:ext uri="{BB962C8B-B14F-4D97-AF65-F5344CB8AC3E}">
        <p14:creationId xmlns:p14="http://schemas.microsoft.com/office/powerpoint/2010/main" val="180897525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ntr" presetSubtype="0" fill="hold" grpId="0" nodeType="afterEffect">
                                  <p:stCondLst>
                                    <p:cond delay="0"/>
                                  </p:stCondLst>
                                  <p:childTnLst>
                                    <p:set>
                                      <p:cBhvr>
                                        <p:cTn id="6" dur="1" fill="hold">
                                          <p:stCondLst>
                                            <p:cond delay="0"/>
                                          </p:stCondLst>
                                        </p:cTn>
                                        <p:tgtEl>
                                          <p:spTgt spid="49154"/>
                                        </p:tgtEl>
                                        <p:attrNameLst>
                                          <p:attrName>style.visibility</p:attrName>
                                        </p:attrNameLst>
                                      </p:cBhvr>
                                      <p:to>
                                        <p:strVal val="visible"/>
                                      </p:to>
                                    </p:set>
                                    <p:animEffect transition="in" filter="dissolve">
                                      <p:cBhvr>
                                        <p:cTn id="7" dur="500"/>
                                        <p:tgtEl>
                                          <p:spTgt spid="491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154" grpId="0" autoUpdateAnimBg="0"/>
    </p:bldLst>
  </p:timing>
</p:sld>
</file>

<file path=ppt/slides/slide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0482" name="Rectangle 2"/>
          <p:cNvSpPr>
            <a:spLocks noGrp="1" noChangeArrowheads="1"/>
          </p:cNvSpPr>
          <p:nvPr>
            <p:ph type="title" idx="4294967295"/>
          </p:nvPr>
        </p:nvSpPr>
        <p:spPr>
          <a:xfrm>
            <a:off x="304800" y="381000"/>
            <a:ext cx="7467600" cy="1143000"/>
          </a:xfrm>
        </p:spPr>
        <p:txBody>
          <a:bodyPr/>
          <a:lstStyle/>
          <a:p>
            <a:pPr eaLnBrk="1" hangingPunct="1">
              <a:defRPr/>
            </a:pPr>
            <a:r>
              <a:rPr lang="en-US" b="1">
                <a:effectLst>
                  <a:outerShdw blurRad="38100" dist="38100" dir="2700000" algn="tl">
                    <a:srgbClr val="000000"/>
                  </a:outerShdw>
                </a:effectLst>
              </a:rPr>
              <a:t>Why is Economic Freedom Important?</a:t>
            </a:r>
          </a:p>
        </p:txBody>
      </p:sp>
      <p:sp>
        <p:nvSpPr>
          <p:cNvPr id="20483" name="Rectangle 3"/>
          <p:cNvSpPr>
            <a:spLocks noGrp="1" noChangeArrowheads="1"/>
          </p:cNvSpPr>
          <p:nvPr>
            <p:ph type="body" idx="4294967295"/>
          </p:nvPr>
        </p:nvSpPr>
        <p:spPr>
          <a:xfrm>
            <a:off x="457200" y="1981200"/>
            <a:ext cx="8229600" cy="4525963"/>
          </a:xfrm>
          <a:noFill/>
        </p:spPr>
        <p:txBody>
          <a:bodyPr lIns="92075" tIns="46038" rIns="92075" bIns="46038"/>
          <a:lstStyle/>
          <a:p>
            <a:pPr eaLnBrk="1" hangingPunct="1"/>
            <a:r>
              <a:rPr lang="en-US" altLang="en-US" smtClean="0"/>
              <a:t>Economic rights are fundamental rights in the sense that without them there can be no political freedom or civil freedoms</a:t>
            </a:r>
          </a:p>
          <a:p>
            <a:pPr eaLnBrk="1" hangingPunct="1"/>
            <a:r>
              <a:rPr lang="en-US" altLang="en-US" smtClean="0"/>
              <a:t>They are a prerequisite for growth and development</a:t>
            </a:r>
          </a:p>
          <a:p>
            <a:pPr eaLnBrk="1" hangingPunct="1"/>
            <a:r>
              <a:rPr lang="en-US" altLang="en-US" smtClean="0"/>
              <a:t>They are a prerequisite for broader human development</a:t>
            </a:r>
          </a:p>
        </p:txBody>
      </p:sp>
    </p:spTree>
    <p:extLst>
      <p:ext uri="{BB962C8B-B14F-4D97-AF65-F5344CB8AC3E}">
        <p14:creationId xmlns:p14="http://schemas.microsoft.com/office/powerpoint/2010/main" val="373227913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ntr" presetSubtype="0" fill="hold" grpId="0" nodeType="afterEffect">
                                  <p:stCondLst>
                                    <p:cond delay="0"/>
                                  </p:stCondLst>
                                  <p:childTnLst>
                                    <p:set>
                                      <p:cBhvr>
                                        <p:cTn id="6" dur="1" fill="hold">
                                          <p:stCondLst>
                                            <p:cond delay="0"/>
                                          </p:stCondLst>
                                        </p:cTn>
                                        <p:tgtEl>
                                          <p:spTgt spid="20482"/>
                                        </p:tgtEl>
                                        <p:attrNameLst>
                                          <p:attrName>style.visibility</p:attrName>
                                        </p:attrNameLst>
                                      </p:cBhvr>
                                      <p:to>
                                        <p:strVal val="visible"/>
                                      </p:to>
                                    </p:set>
                                    <p:animEffect transition="in" filter="dissolve">
                                      <p:cBhvr>
                                        <p:cTn id="7" dur="500"/>
                                        <p:tgtEl>
                                          <p:spTgt spid="2048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482" grpId="0" autoUpdateAnimBg="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idx="4294967295"/>
          </p:nvPr>
        </p:nvSpPr>
        <p:spPr>
          <a:xfrm>
            <a:off x="381000" y="228600"/>
            <a:ext cx="7086600" cy="1143000"/>
          </a:xfrm>
        </p:spPr>
        <p:txBody>
          <a:bodyPr/>
          <a:lstStyle/>
          <a:p>
            <a:pPr eaLnBrk="1" hangingPunct="1">
              <a:defRPr/>
            </a:pPr>
            <a:r>
              <a:rPr lang="en-US" sz="4000" b="1" dirty="0">
                <a:effectLst>
                  <a:outerShdw blurRad="38100" dist="38100" dir="2700000" algn="tl">
                    <a:srgbClr val="000000"/>
                  </a:outerShdw>
                </a:effectLst>
              </a:rPr>
              <a:t>What is Economic Freedom</a:t>
            </a:r>
          </a:p>
        </p:txBody>
      </p:sp>
      <p:sp>
        <p:nvSpPr>
          <p:cNvPr id="5123" name="Rectangle 3"/>
          <p:cNvSpPr>
            <a:spLocks noGrp="1" noChangeArrowheads="1"/>
          </p:cNvSpPr>
          <p:nvPr>
            <p:ph type="body" idx="4294967295"/>
          </p:nvPr>
        </p:nvSpPr>
        <p:spPr>
          <a:xfrm>
            <a:off x="838200" y="1600200"/>
            <a:ext cx="7772400" cy="4876800"/>
          </a:xfrm>
        </p:spPr>
        <p:txBody>
          <a:bodyPr/>
          <a:lstStyle/>
          <a:p>
            <a:pPr eaLnBrk="1" hangingPunct="1">
              <a:buFont typeface="Wingdings" pitchFamily="2" charset="2"/>
              <a:buNone/>
            </a:pPr>
            <a:r>
              <a:rPr lang="en-US" altLang="en-US" sz="2800" dirty="0" smtClean="0">
                <a:cs typeface="Times New Roman" pitchFamily="18" charset="0"/>
              </a:rPr>
              <a:t>	Individuals have economic freedom when property they acquire without the use of force, fraud, or theft is protected from physical invasions by others and they are free to use, exchange, or give their property as long as their actions do not violate the identical rights of others. An index of economic freedom should measure the extent to which rightly acquired property is protected and individuals are engaged in voluntary transactions.</a:t>
            </a:r>
          </a:p>
          <a:p>
            <a:pPr eaLnBrk="1" hangingPunct="1">
              <a:buFont typeface="Wingdings" pitchFamily="2" charset="2"/>
              <a:buNone/>
            </a:pPr>
            <a:r>
              <a:rPr lang="en-US" altLang="en-US" sz="2800" dirty="0" smtClean="0">
                <a:cs typeface="Times New Roman" pitchFamily="18" charset="0"/>
              </a:rPr>
              <a:t>				</a:t>
            </a:r>
            <a:r>
              <a:rPr lang="en-US" altLang="en-US" sz="2600" b="1" dirty="0" smtClean="0">
                <a:cs typeface="Times New Roman" pitchFamily="18" charset="0"/>
              </a:rPr>
              <a:t>James Gwartney et al. 1996</a:t>
            </a:r>
          </a:p>
        </p:txBody>
      </p:sp>
    </p:spTree>
    <p:extLst>
      <p:ext uri="{BB962C8B-B14F-4D97-AF65-F5344CB8AC3E}">
        <p14:creationId xmlns:p14="http://schemas.microsoft.com/office/powerpoint/2010/main" val="426796125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1266" name="Rectangle 2"/>
          <p:cNvSpPr>
            <a:spLocks noGrp="1" noChangeArrowheads="1"/>
          </p:cNvSpPr>
          <p:nvPr>
            <p:ph type="title" idx="4294967295"/>
          </p:nvPr>
        </p:nvSpPr>
        <p:spPr>
          <a:xfrm>
            <a:off x="0" y="0"/>
            <a:ext cx="7620000" cy="1752600"/>
          </a:xfrm>
        </p:spPr>
        <p:txBody>
          <a:bodyPr/>
          <a:lstStyle/>
          <a:p>
            <a:pPr eaLnBrk="1" hangingPunct="1">
              <a:defRPr/>
            </a:pPr>
            <a:r>
              <a:rPr lang="en-US" sz="3600" b="1" dirty="0">
                <a:effectLst>
                  <a:outerShdw blurRad="38100" dist="38100" dir="2700000" algn="tl">
                    <a:srgbClr val="000000"/>
                  </a:outerShdw>
                </a:effectLst>
              </a:rPr>
              <a:t>Components of the Economic Freedom of the World Index</a:t>
            </a:r>
            <a:r>
              <a:rPr lang="en-US" dirty="0">
                <a:effectLst>
                  <a:outerShdw blurRad="38100" dist="38100" dir="2700000" algn="tl">
                    <a:srgbClr val="000000"/>
                  </a:outerShdw>
                </a:effectLst>
              </a:rPr>
              <a:t> </a:t>
            </a:r>
          </a:p>
        </p:txBody>
      </p:sp>
      <p:sp>
        <p:nvSpPr>
          <p:cNvPr id="6147" name="Rectangle 3"/>
          <p:cNvSpPr>
            <a:spLocks noGrp="1" noChangeArrowheads="1"/>
          </p:cNvSpPr>
          <p:nvPr>
            <p:ph type="body" idx="4294967295"/>
          </p:nvPr>
        </p:nvSpPr>
        <p:spPr>
          <a:xfrm>
            <a:off x="685800" y="1524000"/>
            <a:ext cx="7772400" cy="4800600"/>
          </a:xfrm>
        </p:spPr>
        <p:txBody>
          <a:bodyPr/>
          <a:lstStyle/>
          <a:p>
            <a:pPr eaLnBrk="1" hangingPunct="1">
              <a:lnSpc>
                <a:spcPct val="90000"/>
              </a:lnSpc>
              <a:buFont typeface="Wingdings" pitchFamily="2" charset="2"/>
              <a:buNone/>
            </a:pPr>
            <a:endParaRPr lang="en-US" altLang="en-US" dirty="0" smtClean="0"/>
          </a:p>
          <a:p>
            <a:pPr eaLnBrk="1" hangingPunct="1">
              <a:lnSpc>
                <a:spcPct val="90000"/>
              </a:lnSpc>
            </a:pPr>
            <a:r>
              <a:rPr lang="en-US" altLang="en-US" dirty="0" smtClean="0"/>
              <a:t>Size of government and taxation</a:t>
            </a:r>
          </a:p>
          <a:p>
            <a:pPr eaLnBrk="1" hangingPunct="1">
              <a:lnSpc>
                <a:spcPct val="90000"/>
              </a:lnSpc>
            </a:pPr>
            <a:r>
              <a:rPr lang="en-US" altLang="en-US" dirty="0" smtClean="0"/>
              <a:t>Private property and the rule of law</a:t>
            </a:r>
          </a:p>
          <a:p>
            <a:pPr eaLnBrk="1" hangingPunct="1">
              <a:lnSpc>
                <a:spcPct val="90000"/>
              </a:lnSpc>
            </a:pPr>
            <a:r>
              <a:rPr lang="en-US" altLang="en-US" dirty="0" smtClean="0"/>
              <a:t>Sound money</a:t>
            </a:r>
          </a:p>
          <a:p>
            <a:pPr eaLnBrk="1" hangingPunct="1">
              <a:lnSpc>
                <a:spcPct val="90000"/>
              </a:lnSpc>
            </a:pPr>
            <a:r>
              <a:rPr lang="en-US" altLang="en-US" dirty="0" smtClean="0"/>
              <a:t>Trade regulation and tariffs</a:t>
            </a:r>
          </a:p>
          <a:p>
            <a:pPr eaLnBrk="1" hangingPunct="1">
              <a:lnSpc>
                <a:spcPct val="90000"/>
              </a:lnSpc>
            </a:pPr>
            <a:r>
              <a:rPr lang="en-US" altLang="en-US" dirty="0" smtClean="0"/>
              <a:t>Regulation of business, </a:t>
            </a:r>
            <a:r>
              <a:rPr lang="en-US" altLang="en-US" dirty="0" err="1" smtClean="0"/>
              <a:t>labour</a:t>
            </a:r>
            <a:r>
              <a:rPr lang="en-US" altLang="en-US" dirty="0" smtClean="0"/>
              <a:t> and capital  markets</a:t>
            </a:r>
          </a:p>
        </p:txBody>
      </p:sp>
    </p:spTree>
    <p:extLst>
      <p:ext uri="{BB962C8B-B14F-4D97-AF65-F5344CB8AC3E}">
        <p14:creationId xmlns:p14="http://schemas.microsoft.com/office/powerpoint/2010/main" val="227972534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62000" y="2895600"/>
            <a:ext cx="7772400" cy="1470025"/>
          </a:xfrm>
        </p:spPr>
        <p:txBody>
          <a:bodyPr/>
          <a:lstStyle/>
          <a:p>
            <a:r>
              <a:rPr lang="en-US" dirty="0" smtClean="0"/>
              <a:t>Reflections</a:t>
            </a:r>
            <a:br>
              <a:rPr lang="en-US" dirty="0" smtClean="0"/>
            </a:br>
            <a:r>
              <a:rPr lang="en-US" dirty="0" smtClean="0"/>
              <a:t>on</a:t>
            </a:r>
            <a:br>
              <a:rPr lang="en-US" dirty="0" smtClean="0"/>
            </a:br>
            <a:r>
              <a:rPr lang="en-US" dirty="0" smtClean="0"/>
              <a:t>the Obvious</a:t>
            </a:r>
            <a:endParaRPr lang="en-US" dirty="0"/>
          </a:p>
        </p:txBody>
      </p:sp>
    </p:spTree>
    <p:extLst>
      <p:ext uri="{BB962C8B-B14F-4D97-AF65-F5344CB8AC3E}">
        <p14:creationId xmlns:p14="http://schemas.microsoft.com/office/powerpoint/2010/main" val="140600919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362200"/>
            <a:ext cx="8382000" cy="1143000"/>
          </a:xfrm>
        </p:spPr>
        <p:txBody>
          <a:bodyPr/>
          <a:lstStyle/>
          <a:p>
            <a:r>
              <a:rPr lang="en-US" dirty="0" smtClean="0"/>
              <a:t>The Age of </a:t>
            </a:r>
            <a:br>
              <a:rPr lang="en-US" dirty="0" smtClean="0"/>
            </a:br>
            <a:r>
              <a:rPr lang="en-US" dirty="0" smtClean="0"/>
              <a:t>Global Free Trade, </a:t>
            </a:r>
            <a:br>
              <a:rPr lang="en-US" dirty="0" smtClean="0"/>
            </a:br>
            <a:r>
              <a:rPr lang="en-US" dirty="0" smtClean="0"/>
              <a:t>Free Market Economies, and Economic Freedom </a:t>
            </a:r>
            <a:br>
              <a:rPr lang="en-US" dirty="0" smtClean="0"/>
            </a:br>
            <a:r>
              <a:rPr lang="en-US" dirty="0" smtClean="0"/>
              <a:t>Have Brought </a:t>
            </a:r>
            <a:br>
              <a:rPr lang="en-US" dirty="0" smtClean="0"/>
            </a:br>
            <a:r>
              <a:rPr lang="en-US" dirty="0" smtClean="0"/>
              <a:t>Huge Benefits to Humankind</a:t>
            </a:r>
            <a:endParaRPr lang="en-US" dirty="0"/>
          </a:p>
        </p:txBody>
      </p:sp>
    </p:spTree>
    <p:extLst>
      <p:ext uri="{BB962C8B-B14F-4D97-AF65-F5344CB8AC3E}">
        <p14:creationId xmlns:p14="http://schemas.microsoft.com/office/powerpoint/2010/main" val="77298601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609600" y="4419600"/>
            <a:ext cx="8229600" cy="1500187"/>
          </a:xfrm>
        </p:spPr>
        <p:txBody>
          <a:bodyPr/>
          <a:lstStyle/>
          <a:p>
            <a:r>
              <a:rPr lang="en-US" sz="3200" dirty="0" smtClean="0"/>
              <a:t>While the human condition has improved immensely—in prosperity, health, education, and any number of other good outcomes—only those that live in nations with high levels of economic freedom have fully benefitted. Those in nations with low levels of economic freedom live in conditions often little changed from the 1950s.</a:t>
            </a:r>
            <a:endParaRPr lang="en-US" sz="3200" dirty="0"/>
          </a:p>
        </p:txBody>
      </p:sp>
      <p:sp>
        <p:nvSpPr>
          <p:cNvPr id="2" name="TextBox 1"/>
          <p:cNvSpPr txBox="1"/>
          <p:nvPr/>
        </p:nvSpPr>
        <p:spPr>
          <a:xfrm>
            <a:off x="1144776" y="228600"/>
            <a:ext cx="6314549" cy="1323439"/>
          </a:xfrm>
          <a:prstGeom prst="rect">
            <a:avLst/>
          </a:prstGeom>
          <a:noFill/>
        </p:spPr>
        <p:txBody>
          <a:bodyPr wrap="none" rtlCol="0">
            <a:spAutoFit/>
          </a:bodyPr>
          <a:lstStyle/>
          <a:p>
            <a:pPr algn="ctr"/>
            <a:r>
              <a:rPr lang="en-US" sz="4000" b="1" dirty="0" smtClean="0"/>
              <a:t>The human </a:t>
            </a:r>
            <a:r>
              <a:rPr lang="en-US" sz="4000" b="1" dirty="0"/>
              <a:t>condition </a:t>
            </a:r>
            <a:endParaRPr lang="en-US" sz="4000" b="1" dirty="0" smtClean="0"/>
          </a:p>
          <a:p>
            <a:pPr algn="ctr"/>
            <a:r>
              <a:rPr lang="en-US" sz="4000" b="1" dirty="0" smtClean="0"/>
              <a:t>has </a:t>
            </a:r>
            <a:r>
              <a:rPr lang="en-US" sz="4000" b="1" dirty="0"/>
              <a:t>improved </a:t>
            </a:r>
            <a:r>
              <a:rPr lang="en-US" sz="4000" b="1" dirty="0" smtClean="0"/>
              <a:t>immensely</a:t>
            </a:r>
            <a:endParaRPr lang="en-US" sz="4000" b="1" dirty="0"/>
          </a:p>
        </p:txBody>
      </p:sp>
    </p:spTree>
    <p:extLst>
      <p:ext uri="{BB962C8B-B14F-4D97-AF65-F5344CB8AC3E}">
        <p14:creationId xmlns:p14="http://schemas.microsoft.com/office/powerpoint/2010/main" val="1191017968"/>
      </p:ext>
    </p:extLst>
  </p:cSld>
  <p:clrMapOvr>
    <a:masterClrMapping/>
  </p:clrMapOvr>
  <p:timing>
    <p:tnLst>
      <p:par>
        <p:cTn id="1" dur="indefinite" restart="never" nodeType="tmRoot"/>
      </p:par>
    </p:tnLst>
  </p:timing>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17313</TotalTime>
  <Words>762</Words>
  <Application>Microsoft Office PowerPoint</Application>
  <PresentationFormat>On-screen Show (4:3)</PresentationFormat>
  <Paragraphs>102</Paragraphs>
  <Slides>36</Slides>
  <Notes>6</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36</vt:i4>
      </vt:variant>
    </vt:vector>
  </HeadingPairs>
  <TitlesOfParts>
    <vt:vector size="43" baseType="lpstr">
      <vt:lpstr>Arial</vt:lpstr>
      <vt:lpstr>Calibri</vt:lpstr>
      <vt:lpstr>Forte</vt:lpstr>
      <vt:lpstr>Monotype Sorts</vt:lpstr>
      <vt:lpstr>Times New Roman</vt:lpstr>
      <vt:lpstr>Wingdings</vt:lpstr>
      <vt:lpstr>Default Design</vt:lpstr>
      <vt:lpstr>The  Economic Freedom of the World Report: 2020</vt:lpstr>
      <vt:lpstr>Contents</vt:lpstr>
      <vt:lpstr>What is the Economic Freedom of the World Index?</vt:lpstr>
      <vt:lpstr>Why is Economic Freedom Important?</vt:lpstr>
      <vt:lpstr>What is Economic Freedom</vt:lpstr>
      <vt:lpstr>Components of the Economic Freedom of the World Index </vt:lpstr>
      <vt:lpstr>Reflections on the Obvious</vt:lpstr>
      <vt:lpstr>The Age of  Global Free Trade,  Free Market Economies, and Economic Freedom  Have Brought  Huge Benefits to Humankind</vt:lpstr>
      <vt:lpstr>PowerPoint Presentation</vt:lpstr>
      <vt:lpstr>Global poverty</vt:lpstr>
      <vt:lpstr>Poverty headcount ratio at $3.20 a day  (PPP, 2016) (% of population)</vt:lpstr>
      <vt:lpstr>Income of the Poorest 10%  and Economic Freedom  (PPP, 2016)</vt:lpstr>
      <vt:lpstr>Per capita GDP Constant US$</vt:lpstr>
      <vt:lpstr>Per Capita Income and Economic Freedom Quartile </vt:lpstr>
      <vt:lpstr>Literacy: Billions</vt:lpstr>
      <vt:lpstr>Literacy (% of population) Male                    Female</vt:lpstr>
      <vt:lpstr>Life Expectancy: Years</vt:lpstr>
      <vt:lpstr>Life expectancy at birth: Years</vt:lpstr>
      <vt:lpstr>Not just due to time</vt:lpstr>
      <vt:lpstr>One last thing:  Many argue we should not focus on economic success but rather  happiness/life satisfaction</vt:lpstr>
      <vt:lpstr>Economic Freedom and  Life Satisfaction</vt:lpstr>
      <vt:lpstr>People actually like to be free, to make their own economic decisions, to be in charge of their own lives.  That, not government or crony elites making your decisions, leads to happiness/life satisfaction.</vt:lpstr>
      <vt:lpstr>Economic Freedom and Escape from the Middle Income Trap</vt:lpstr>
      <vt:lpstr>The longer-term success of economically free nations</vt:lpstr>
      <vt:lpstr>Only 13 middle-income economies in  the 1960s have become high income</vt:lpstr>
      <vt:lpstr>First Focusing on Asia</vt:lpstr>
      <vt:lpstr>Many nations have periods of strong growth  but fail to maintain them and remain trapped: For example, average annual growth 1970-80</vt:lpstr>
      <vt:lpstr>Economic Freedom Scores</vt:lpstr>
      <vt:lpstr>Per capita GDP constant 2010 US$</vt:lpstr>
      <vt:lpstr>Other regions</vt:lpstr>
      <vt:lpstr>Europe  Economic Freedom Scores</vt:lpstr>
      <vt:lpstr>Per Capita GDP Constant 2010 US$</vt:lpstr>
      <vt:lpstr>Economic Freedom Score</vt:lpstr>
      <vt:lpstr>Per Capita GDP Constant 2010 US$</vt:lpstr>
      <vt:lpstr>PowerPoint Presentation</vt:lpstr>
      <vt:lpstr>  Thank you.   www.fraserinstitute.org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Economic Freedom in Central America    Presentation of the  Economic Freedom of the World 2015 Report  Central American Edition</dc:title>
  <dc:creator>reviewer 1</dc:creator>
  <cp:lastModifiedBy>Fred McMahon</cp:lastModifiedBy>
  <cp:revision>449</cp:revision>
  <dcterms:created xsi:type="dcterms:W3CDTF">2015-10-13T14:59:23Z</dcterms:created>
  <dcterms:modified xsi:type="dcterms:W3CDTF">2020-09-03T15:14:04Z</dcterms:modified>
</cp:coreProperties>
</file>